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89" r:id="rId3"/>
    <p:sldId id="281" r:id="rId4"/>
    <p:sldId id="273" r:id="rId5"/>
    <p:sldId id="276" r:id="rId6"/>
    <p:sldId id="297" r:id="rId7"/>
    <p:sldId id="278" r:id="rId8"/>
    <p:sldId id="277" r:id="rId9"/>
    <p:sldId id="290" r:id="rId10"/>
    <p:sldId id="291" r:id="rId11"/>
    <p:sldId id="279" r:id="rId12"/>
    <p:sldId id="298" r:id="rId13"/>
    <p:sldId id="293" r:id="rId14"/>
    <p:sldId id="286" r:id="rId15"/>
    <p:sldId id="28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8C1E3-E5A2-4BA2-B262-358D726CC052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98A15F-6BB7-465C-B844-4B053FDF56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74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404F224-C772-D249-8AAA-72A71104F512}" type="slidenum">
              <a:rPr lang="en-US"/>
              <a:pPr/>
              <a:t>13</a:t>
            </a:fld>
            <a:endParaRPr lang="en-US"/>
          </a:p>
        </p:txBody>
      </p:sp>
      <p:sp>
        <p:nvSpPr>
          <p:cNvPr id="51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81000" y="684213"/>
            <a:ext cx="6096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63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9831" tIns="44915" rIns="89831" bIns="44915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346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11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85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7250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ullete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913721" y="1"/>
            <a:ext cx="10363200" cy="1103313"/>
          </a:xfrm>
        </p:spPr>
        <p:txBody>
          <a:bodyPr/>
          <a:lstStyle>
            <a:lvl1pPr>
              <a:defRPr sz="2000" baseline="0">
                <a:solidFill>
                  <a:srgbClr val="0C234B"/>
                </a:solidFill>
              </a:defRPr>
            </a:lvl1pPr>
          </a:lstStyle>
          <a:p>
            <a:r>
              <a:rPr lang="en-US" dirty="0"/>
              <a:t>SAMPLE HEADER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idx="1"/>
          </p:nvPr>
        </p:nvSpPr>
        <p:spPr>
          <a:xfrm>
            <a:off x="1020590" y="1651001"/>
            <a:ext cx="10155409" cy="4048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6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546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95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85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8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846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767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24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200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1F2A1-28DE-424A-86E8-0DBA1B590CCF}" type="datetimeFigureOut">
              <a:rPr lang="en-US" smtClean="0"/>
              <a:t>5/17/2019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63791-264F-4655-A8D5-365E29AB97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53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jpeg"/><Relationship Id="rId7" Type="http://schemas.openxmlformats.org/officeDocument/2006/relationships/image" Target="../media/image2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Multi Modal Intelligent Traffic Control in a Connected Vehicle Environment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3945914"/>
            <a:ext cx="9144000" cy="1140291"/>
          </a:xfrm>
        </p:spPr>
        <p:txBody>
          <a:bodyPr>
            <a:normAutofit/>
          </a:bodyPr>
          <a:lstStyle/>
          <a:p>
            <a:r>
              <a:rPr lang="en-US" dirty="0"/>
              <a:t>Niraj </a:t>
            </a:r>
            <a:r>
              <a:rPr lang="en-US" dirty="0" smtClean="0"/>
              <a:t>Vasant Altekar</a:t>
            </a:r>
            <a:endParaRPr lang="en-US" dirty="0"/>
          </a:p>
          <a:p>
            <a:r>
              <a:rPr lang="en-US" dirty="0" smtClean="0"/>
              <a:t>May 17, 2019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763" y="4742329"/>
            <a:ext cx="2892519" cy="202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028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A678-328E-4349-97DA-B760EC60E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Vehicle Messages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9F8E9-B249-44B7-853B-F6105AEFD1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Broadcast by Vehicle</a:t>
            </a:r>
          </a:p>
          <a:p>
            <a:pPr lvl="1"/>
            <a:r>
              <a:rPr lang="en-US" dirty="0"/>
              <a:t>BSM (Basic Safety Message)  - 10 messages per second</a:t>
            </a:r>
          </a:p>
          <a:p>
            <a:pPr lvl="1"/>
            <a:r>
              <a:rPr lang="en-US" dirty="0"/>
              <a:t>Vehicle position, speed, heading, acceleration, braking status, etc.</a:t>
            </a:r>
          </a:p>
          <a:p>
            <a:r>
              <a:rPr lang="en-US" dirty="0"/>
              <a:t>Broadcast by Infrastructure</a:t>
            </a:r>
          </a:p>
          <a:p>
            <a:pPr lvl="1"/>
            <a:r>
              <a:rPr lang="en-US" dirty="0" err="1"/>
              <a:t>SPaT</a:t>
            </a:r>
            <a:r>
              <a:rPr lang="en-US" dirty="0"/>
              <a:t> – Signal Phase and Timing </a:t>
            </a:r>
          </a:p>
          <a:p>
            <a:pPr lvl="1"/>
            <a:r>
              <a:rPr lang="en-US" dirty="0"/>
              <a:t>MAP – Digital Map of the Intersection</a:t>
            </a:r>
          </a:p>
          <a:p>
            <a:pPr lvl="1"/>
            <a:r>
              <a:rPr lang="en-US" dirty="0"/>
              <a:t>Intersection Specific Messages  - Weather conditions, incident warnings, etc.</a:t>
            </a:r>
          </a:p>
          <a:p>
            <a:r>
              <a:rPr lang="en-US" dirty="0"/>
              <a:t>Priority Requests</a:t>
            </a:r>
          </a:p>
          <a:p>
            <a:pPr lvl="1"/>
            <a:r>
              <a:rPr lang="en-US" dirty="0"/>
              <a:t>SRM – Signal Request Message</a:t>
            </a:r>
          </a:p>
          <a:p>
            <a:pPr lvl="1"/>
            <a:r>
              <a:rPr lang="en-US" dirty="0"/>
              <a:t>SSM – Signal Status Message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299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Simulation – Freight Signal Priority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4845424" cy="4351338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Simulation Resolution: 10 Real Time steps/Simulation Second</a:t>
            </a:r>
          </a:p>
          <a:p>
            <a:r>
              <a:rPr lang="en-US" sz="2000" dirty="0"/>
              <a:t>Normal Traffic Actuated Signal System</a:t>
            </a:r>
          </a:p>
          <a:p>
            <a:r>
              <a:rPr lang="en-US" sz="2000" dirty="0"/>
              <a:t>Trucks enters the network at 00:01:50 (Simulation Time). And starts sending signal request messages.</a:t>
            </a:r>
          </a:p>
          <a:p>
            <a:r>
              <a:rPr lang="en-US" sz="2000" dirty="0"/>
              <a:t>Before truck reaches the intersection, phases 4 and 8 are “forced off” after their </a:t>
            </a:r>
            <a:r>
              <a:rPr lang="en-US" sz="2000" dirty="0" err="1"/>
              <a:t>Gmin</a:t>
            </a:r>
            <a:r>
              <a:rPr lang="en-US" sz="2000" dirty="0"/>
              <a:t>, to give priority to Truck. </a:t>
            </a:r>
          </a:p>
          <a:p>
            <a:r>
              <a:rPr lang="en-US" sz="2000" dirty="0"/>
              <a:t>Observe </a:t>
            </a:r>
            <a:r>
              <a:rPr lang="en-US" sz="2000" dirty="0" err="1"/>
              <a:t>Gmax</a:t>
            </a:r>
            <a:r>
              <a:rPr lang="en-US" sz="2000" dirty="0"/>
              <a:t> counter for phases 4 and 8 at 00:02:03 (Simulation time)</a:t>
            </a:r>
          </a:p>
          <a:p>
            <a:r>
              <a:rPr lang="en-US" sz="2000" dirty="0"/>
              <a:t>The controller resumes the normal operations after the truck leaves.</a:t>
            </a:r>
          </a:p>
          <a:p>
            <a:r>
              <a:rPr lang="en-US" sz="2000" b="1" dirty="0"/>
              <a:t>Phase termination Criteria for 4 &amp; 8: </a:t>
            </a:r>
            <a:r>
              <a:rPr lang="en-US" sz="2000" b="1" dirty="0">
                <a:solidFill>
                  <a:srgbClr val="FF0000"/>
                </a:solidFill>
              </a:rPr>
              <a:t>Force Off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059" y="1825625"/>
            <a:ext cx="5885609" cy="3681785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 rot="15469770">
            <a:off x="9043000" y="2214282"/>
            <a:ext cx="524431" cy="977432"/>
            <a:chOff x="4428568" y="4563035"/>
            <a:chExt cx="524431" cy="977432"/>
          </a:xfrm>
        </p:grpSpPr>
        <p:cxnSp>
          <p:nvCxnSpPr>
            <p:cNvPr id="6" name="Elbow Connector 5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8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 rot="7046103">
            <a:off x="6350120" y="2122497"/>
            <a:ext cx="524431" cy="977432"/>
            <a:chOff x="4428568" y="4563035"/>
            <a:chExt cx="524431" cy="977432"/>
          </a:xfrm>
        </p:grpSpPr>
        <p:cxnSp>
          <p:nvCxnSpPr>
            <p:cNvPr id="23" name="Elbow Connector 22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6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 rot="4714109">
            <a:off x="5968963" y="2915472"/>
            <a:ext cx="524431" cy="977432"/>
            <a:chOff x="4428568" y="4563035"/>
            <a:chExt cx="524431" cy="977432"/>
          </a:xfrm>
        </p:grpSpPr>
        <p:cxnSp>
          <p:nvCxnSpPr>
            <p:cNvPr id="28" name="Elbow Connector 27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 rot="17646207">
            <a:off x="8586691" y="3023078"/>
            <a:ext cx="524431" cy="977432"/>
            <a:chOff x="4428568" y="4563035"/>
            <a:chExt cx="524431" cy="977432"/>
          </a:xfrm>
        </p:grpSpPr>
        <p:cxnSp>
          <p:nvCxnSpPr>
            <p:cNvPr id="33" name="Elbow Connector 32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88158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83877" y="1070074"/>
            <a:ext cx="6572739" cy="5451569"/>
          </a:xfrm>
          <a:prstGeom prst="rect">
            <a:avLst/>
          </a:prstGeom>
        </p:spPr>
      </p:pic>
      <p:sp>
        <p:nvSpPr>
          <p:cNvPr id="5" name="Title 2"/>
          <p:cNvSpPr txBox="1">
            <a:spLocks/>
          </p:cNvSpPr>
          <p:nvPr/>
        </p:nvSpPr>
        <p:spPr>
          <a:xfrm>
            <a:off x="1097090" y="212669"/>
            <a:ext cx="8917577" cy="11033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000" kern="1200" baseline="0">
                <a:solidFill>
                  <a:srgbClr val="0C234B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smtClean="0">
                <a:solidFill>
                  <a:schemeClr val="tx1"/>
                </a:solidFill>
              </a:rPr>
              <a:t>MMITSS Software Architecture</a:t>
            </a:r>
            <a:endParaRPr lang="en-US" sz="4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0739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4764091" y="3819525"/>
            <a:ext cx="612775" cy="609600"/>
          </a:xfrm>
          <a:prstGeom prst="rightArrowCallout">
            <a:avLst>
              <a:gd name="adj1" fmla="val 25000"/>
              <a:gd name="adj2" fmla="val 28125"/>
              <a:gd name="adj3" fmla="val 16753"/>
              <a:gd name="adj4" fmla="val 66667"/>
            </a:avLst>
          </a:prstGeom>
          <a:solidFill>
            <a:schemeClr val="accent1"/>
          </a:solidFill>
          <a:ln w="2857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title"/>
          </p:nvPr>
        </p:nvSpPr>
        <p:spPr>
          <a:xfrm>
            <a:off x="767492" y="216921"/>
            <a:ext cx="8153401" cy="685800"/>
          </a:xfrm>
        </p:spPr>
        <p:txBody>
          <a:bodyPr>
            <a:noAutofit/>
          </a:bodyPr>
          <a:lstStyle/>
          <a:p>
            <a:r>
              <a:rPr lang="en-US" dirty="0"/>
              <a:t>Simulation Platform Architecture</a:t>
            </a:r>
          </a:p>
        </p:txBody>
      </p:sp>
      <p:pic>
        <p:nvPicPr>
          <p:cNvPr id="3076" name="Picture 4" descr="si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19751" y="1071566"/>
            <a:ext cx="947738" cy="1311275"/>
          </a:xfrm>
          <a:prstGeom prst="rect">
            <a:avLst/>
          </a:prstGeom>
          <a:noFill/>
          <a:ln w="28575">
            <a:solidFill>
              <a:srgbClr val="000066"/>
            </a:solidFill>
            <a:miter lim="800000"/>
            <a:headEnd/>
            <a:tailEnd/>
          </a:ln>
        </p:spPr>
      </p:pic>
      <p:pic>
        <p:nvPicPr>
          <p:cNvPr id="3077" name="Picture 5" descr="speedway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174876" y="2776538"/>
            <a:ext cx="2630488" cy="2559051"/>
          </a:xfrm>
          <a:prstGeom prst="rect">
            <a:avLst/>
          </a:prstGeom>
          <a:noFill/>
          <a:ln w="28575">
            <a:solidFill>
              <a:srgbClr val="000066"/>
            </a:solidFill>
            <a:miter lim="800000"/>
            <a:headEnd/>
            <a:tailEnd/>
          </a:ln>
        </p:spPr>
      </p:pic>
      <p:sp>
        <p:nvSpPr>
          <p:cNvPr id="3078" name="Rectangle 6"/>
          <p:cNvSpPr>
            <a:spLocks noChangeArrowheads="1"/>
          </p:cNvSpPr>
          <p:nvPr/>
        </p:nvSpPr>
        <p:spPr bwMode="auto">
          <a:xfrm>
            <a:off x="2912774" y="1260475"/>
            <a:ext cx="1143696" cy="914400"/>
          </a:xfrm>
          <a:prstGeom prst="rect">
            <a:avLst/>
          </a:prstGeom>
          <a:solidFill>
            <a:schemeClr val="accent1"/>
          </a:solidFill>
          <a:ln w="28575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700" dirty="0"/>
              <a:t>SIL/CID</a:t>
            </a:r>
          </a:p>
        </p:txBody>
      </p:sp>
      <p:cxnSp>
        <p:nvCxnSpPr>
          <p:cNvPr id="3079" name="AutoShape 7"/>
          <p:cNvCxnSpPr>
            <a:cxnSpLocks noChangeShapeType="1"/>
            <a:endCxn id="3078" idx="2"/>
          </p:cNvCxnSpPr>
          <p:nvPr/>
        </p:nvCxnSpPr>
        <p:spPr bwMode="auto">
          <a:xfrm flipH="1" flipV="1">
            <a:off x="3484622" y="2174875"/>
            <a:ext cx="6294" cy="587380"/>
          </a:xfrm>
          <a:prstGeom prst="straightConnector1">
            <a:avLst/>
          </a:prstGeom>
          <a:noFill/>
          <a:ln w="28575">
            <a:solidFill>
              <a:srgbClr val="000066"/>
            </a:solidFill>
            <a:round/>
            <a:headEnd type="triangle" w="med" len="med"/>
            <a:tailEnd type="triangle" w="med" len="med"/>
          </a:ln>
          <a:effectLst/>
        </p:spPr>
      </p:cxnSp>
      <p:cxnSp>
        <p:nvCxnSpPr>
          <p:cNvPr id="3080" name="AutoShape 8"/>
          <p:cNvCxnSpPr>
            <a:cxnSpLocks noChangeShapeType="1"/>
            <a:stCxn id="3078" idx="3"/>
          </p:cNvCxnSpPr>
          <p:nvPr/>
        </p:nvCxnSpPr>
        <p:spPr bwMode="auto">
          <a:xfrm>
            <a:off x="4056471" y="1717675"/>
            <a:ext cx="1548993" cy="9526"/>
          </a:xfrm>
          <a:prstGeom prst="straightConnector1">
            <a:avLst/>
          </a:prstGeom>
          <a:noFill/>
          <a:ln w="28575">
            <a:solidFill>
              <a:srgbClr val="000066"/>
            </a:solidFill>
            <a:round/>
            <a:headEnd type="triangle" w="med" len="med"/>
            <a:tailEnd type="triangle" w="med" len="med"/>
          </a:ln>
          <a:effectLst/>
        </p:spPr>
      </p:cxnSp>
      <p:sp>
        <p:nvSpPr>
          <p:cNvPr id="3081" name="Rectangle 9"/>
          <p:cNvSpPr>
            <a:spLocks noChangeArrowheads="1"/>
          </p:cNvSpPr>
          <p:nvPr/>
        </p:nvSpPr>
        <p:spPr bwMode="auto">
          <a:xfrm>
            <a:off x="5907091" y="3206749"/>
            <a:ext cx="1184275" cy="914400"/>
          </a:xfrm>
          <a:prstGeom prst="rect">
            <a:avLst/>
          </a:prstGeom>
          <a:solidFill>
            <a:srgbClr val="000066"/>
          </a:solidFill>
          <a:ln w="28575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OBE</a:t>
            </a:r>
          </a:p>
          <a:p>
            <a:pPr algn="ctr" eaLnBrk="1" hangingPunct="1"/>
            <a:r>
              <a:rPr lang="en-US" sz="2100" dirty="0">
                <a:solidFill>
                  <a:schemeClr val="bg1"/>
                </a:solidFill>
              </a:rPr>
              <a:t>#1</a:t>
            </a:r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3082" name="Rectangle 10"/>
          <p:cNvSpPr>
            <a:spLocks noChangeArrowheads="1"/>
          </p:cNvSpPr>
          <p:nvPr/>
        </p:nvSpPr>
        <p:spPr bwMode="auto">
          <a:xfrm>
            <a:off x="5640391" y="3576639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OBE</a:t>
            </a:r>
          </a:p>
          <a:p>
            <a:pPr algn="ctr" eaLnBrk="1" hangingPunct="1"/>
            <a:r>
              <a:rPr lang="en-US" sz="2100" dirty="0">
                <a:solidFill>
                  <a:schemeClr val="bg1"/>
                </a:solidFill>
              </a:rPr>
              <a:t>#2</a:t>
            </a:r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3083" name="Rectangle 11"/>
          <p:cNvSpPr>
            <a:spLocks noChangeArrowheads="1"/>
          </p:cNvSpPr>
          <p:nvPr/>
        </p:nvSpPr>
        <p:spPr bwMode="auto">
          <a:xfrm>
            <a:off x="5362578" y="4041775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OBE</a:t>
            </a:r>
          </a:p>
          <a:p>
            <a:pPr algn="ctr" eaLnBrk="1" hangingPunct="1"/>
            <a:r>
              <a:rPr lang="en-US" sz="2100" dirty="0">
                <a:solidFill>
                  <a:schemeClr val="bg1"/>
                </a:solidFill>
              </a:rPr>
              <a:t>#m</a:t>
            </a:r>
            <a:endParaRPr lang="en-US" sz="2100" b="1" dirty="0">
              <a:solidFill>
                <a:schemeClr val="bg1"/>
              </a:solidFill>
            </a:endParaRPr>
          </a:p>
        </p:txBody>
      </p:sp>
      <p:sp>
        <p:nvSpPr>
          <p:cNvPr id="3084" name="Text Box 12"/>
          <p:cNvSpPr txBox="1">
            <a:spLocks noChangeArrowheads="1"/>
          </p:cNvSpPr>
          <p:nvPr/>
        </p:nvSpPr>
        <p:spPr bwMode="auto">
          <a:xfrm>
            <a:off x="6553202" y="762003"/>
            <a:ext cx="1685974" cy="346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68580" tIns="34290" rIns="68580" bIns="34290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dirty="0"/>
              <a:t>Signal Controller</a:t>
            </a:r>
          </a:p>
        </p:txBody>
      </p:sp>
      <p:sp>
        <p:nvSpPr>
          <p:cNvPr id="3085" name="Rectangle 13"/>
          <p:cNvSpPr>
            <a:spLocks noChangeArrowheads="1"/>
          </p:cNvSpPr>
          <p:nvPr/>
        </p:nvSpPr>
        <p:spPr bwMode="auto">
          <a:xfrm>
            <a:off x="9296403" y="3198763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RSE</a:t>
            </a:r>
          </a:p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#n</a:t>
            </a:r>
          </a:p>
        </p:txBody>
      </p:sp>
      <p:cxnSp>
        <p:nvCxnSpPr>
          <p:cNvPr id="3086" name="AutoShape 14"/>
          <p:cNvCxnSpPr>
            <a:cxnSpLocks noChangeShapeType="1"/>
          </p:cNvCxnSpPr>
          <p:nvPr/>
        </p:nvCxnSpPr>
        <p:spPr bwMode="auto">
          <a:xfrm>
            <a:off x="6583216" y="1767457"/>
            <a:ext cx="2946400" cy="1704975"/>
          </a:xfrm>
          <a:prstGeom prst="bentConnector2">
            <a:avLst/>
          </a:prstGeom>
          <a:noFill/>
          <a:ln w="28575">
            <a:solidFill>
              <a:srgbClr val="000066"/>
            </a:solidFill>
            <a:miter lim="800000"/>
            <a:headEnd type="triangle" w="med" len="med"/>
            <a:tailEnd type="triangle" w="med" len="med"/>
          </a:ln>
          <a:effectLst/>
        </p:spPr>
      </p:cxnSp>
      <p:sp>
        <p:nvSpPr>
          <p:cNvPr id="3090" name="Rectangle 18"/>
          <p:cNvSpPr>
            <a:spLocks noChangeArrowheads="1"/>
          </p:cNvSpPr>
          <p:nvPr/>
        </p:nvSpPr>
        <p:spPr bwMode="auto">
          <a:xfrm rot="-5400000">
            <a:off x="3972719" y="3850485"/>
            <a:ext cx="1754188" cy="473075"/>
          </a:xfrm>
          <a:prstGeom prst="rect">
            <a:avLst/>
          </a:prstGeom>
          <a:solidFill>
            <a:schemeClr val="accent1"/>
          </a:solidFill>
          <a:ln w="28575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1500"/>
              <a:t>driverModel.dll</a:t>
            </a:r>
          </a:p>
        </p:txBody>
      </p:sp>
      <p:cxnSp>
        <p:nvCxnSpPr>
          <p:cNvPr id="3092" name="AutoShape 20"/>
          <p:cNvCxnSpPr>
            <a:cxnSpLocks noChangeShapeType="1"/>
            <a:stCxn id="3091" idx="0"/>
            <a:endCxn id="33" idx="2"/>
          </p:cNvCxnSpPr>
          <p:nvPr/>
        </p:nvCxnSpPr>
        <p:spPr bwMode="auto">
          <a:xfrm rot="16200000" flipV="1">
            <a:off x="9293765" y="5072485"/>
            <a:ext cx="650017" cy="98532"/>
          </a:xfrm>
          <a:prstGeom prst="bentConnector3">
            <a:avLst>
              <a:gd name="adj1" fmla="val 50000"/>
            </a:avLst>
          </a:prstGeom>
          <a:noFill/>
          <a:ln w="28575">
            <a:solidFill>
              <a:srgbClr val="000066"/>
            </a:solidFill>
            <a:miter lim="800000"/>
            <a:headEnd/>
            <a:tailEnd type="triangle" w="med" len="med"/>
          </a:ln>
          <a:effectLst/>
        </p:spPr>
      </p:cxnSp>
      <p:sp>
        <p:nvSpPr>
          <p:cNvPr id="3093" name="Text Box 21"/>
          <p:cNvSpPr txBox="1">
            <a:spLocks noChangeArrowheads="1"/>
          </p:cNvSpPr>
          <p:nvPr/>
        </p:nvSpPr>
        <p:spPr bwMode="auto">
          <a:xfrm>
            <a:off x="7272593" y="4973804"/>
            <a:ext cx="1553502" cy="90024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68580" tIns="34290" rIns="68580" bIns="34290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dirty="0">
                <a:solidFill>
                  <a:srgbClr val="000066"/>
                </a:solidFill>
              </a:rPr>
              <a:t>Ethernet or</a:t>
            </a:r>
          </a:p>
          <a:p>
            <a:pPr eaLnBrk="1" hangingPunct="1"/>
            <a:r>
              <a:rPr lang="en-US" dirty="0">
                <a:solidFill>
                  <a:srgbClr val="000066"/>
                </a:solidFill>
              </a:rPr>
              <a:t>DSRC (5.9 GHz)</a:t>
            </a:r>
          </a:p>
          <a:p>
            <a:pPr eaLnBrk="1" hangingPunct="1"/>
            <a:r>
              <a:rPr lang="en-US" dirty="0">
                <a:solidFill>
                  <a:srgbClr val="000066"/>
                </a:solidFill>
              </a:rPr>
              <a:t>[SAE J2735]</a:t>
            </a:r>
          </a:p>
        </p:txBody>
      </p:sp>
      <p:sp>
        <p:nvSpPr>
          <p:cNvPr id="3094" name="Text Box 22"/>
          <p:cNvSpPr txBox="1">
            <a:spLocks noChangeArrowheads="1"/>
          </p:cNvSpPr>
          <p:nvPr/>
        </p:nvSpPr>
        <p:spPr bwMode="auto">
          <a:xfrm>
            <a:off x="6642102" y="1763714"/>
            <a:ext cx="1554593" cy="2539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68580" tIns="34290" rIns="68580" bIns="34290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sz="1200" dirty="0">
                <a:solidFill>
                  <a:srgbClr val="000066"/>
                </a:solidFill>
              </a:rPr>
              <a:t>Ethernet - NTCIP 1202 </a:t>
            </a:r>
            <a:endParaRPr lang="en-US" sz="1500" dirty="0">
              <a:latin typeface="Times New Roman" pitchFamily="-65" charset="0"/>
            </a:endParaRPr>
          </a:p>
        </p:txBody>
      </p:sp>
      <p:sp>
        <p:nvSpPr>
          <p:cNvPr id="3095" name="Rectangle 23"/>
          <p:cNvSpPr>
            <a:spLocks noChangeArrowheads="1"/>
          </p:cNvSpPr>
          <p:nvPr/>
        </p:nvSpPr>
        <p:spPr bwMode="auto">
          <a:xfrm>
            <a:off x="2625726" y="5348291"/>
            <a:ext cx="4116388" cy="612775"/>
          </a:xfrm>
          <a:prstGeom prst="rect">
            <a:avLst/>
          </a:prstGeom>
          <a:solidFill>
            <a:schemeClr val="accent1"/>
          </a:solidFill>
          <a:ln w="28575">
            <a:solidFill>
              <a:srgbClr val="000066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dirty="0"/>
              <a:t>VISSIM x-y plane to GPS (WGS - 84)</a:t>
            </a:r>
          </a:p>
          <a:p>
            <a:pPr algn="ctr" eaLnBrk="1" hangingPunct="1"/>
            <a:r>
              <a:rPr lang="en-US" dirty="0"/>
              <a:t>Vehicle Position Mapping</a:t>
            </a:r>
          </a:p>
        </p:txBody>
      </p:sp>
      <p:pic>
        <p:nvPicPr>
          <p:cNvPr id="3097" name="Picture 25" descr="speedway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162800" y="2286003"/>
            <a:ext cx="990600" cy="963613"/>
          </a:xfrm>
          <a:prstGeom prst="rect">
            <a:avLst/>
          </a:prstGeom>
          <a:noFill/>
          <a:ln w="28575">
            <a:solidFill>
              <a:srgbClr val="000066"/>
            </a:solidFill>
            <a:miter lim="800000"/>
            <a:headEnd/>
            <a:tailEnd/>
          </a:ln>
        </p:spPr>
      </p:pic>
      <p:cxnSp>
        <p:nvCxnSpPr>
          <p:cNvPr id="3098" name="AutoShape 26"/>
          <p:cNvCxnSpPr>
            <a:cxnSpLocks noChangeShapeType="1"/>
            <a:stCxn id="3081" idx="0"/>
          </p:cNvCxnSpPr>
          <p:nvPr/>
        </p:nvCxnSpPr>
        <p:spPr bwMode="auto">
          <a:xfrm rot="16200000">
            <a:off x="6611940" y="2655889"/>
            <a:ext cx="423863" cy="649288"/>
          </a:xfrm>
          <a:prstGeom prst="bentConnector2">
            <a:avLst/>
          </a:prstGeom>
          <a:noFill/>
          <a:ln w="28575">
            <a:solidFill>
              <a:schemeClr val="tx1"/>
            </a:solidFill>
            <a:miter lim="800000"/>
            <a:headEnd type="triangle" w="med" len="med"/>
            <a:tailEnd type="triangle" w="med" len="med"/>
          </a:ln>
        </p:spPr>
      </p:cxnSp>
      <p:sp>
        <p:nvSpPr>
          <p:cNvPr id="3099" name="Text Box 27"/>
          <p:cNvSpPr txBox="1">
            <a:spLocks noChangeArrowheads="1"/>
          </p:cNvSpPr>
          <p:nvPr/>
        </p:nvSpPr>
        <p:spPr bwMode="auto">
          <a:xfrm>
            <a:off x="8185152" y="2590802"/>
            <a:ext cx="1254189" cy="484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68580" tIns="34290" rIns="68580" bIns="34290">
            <a:prstTxWarp prst="textNoShape">
              <a:avLst/>
            </a:prstTxWarp>
            <a:spAutoFit/>
          </a:bodyPr>
          <a:lstStyle/>
          <a:p>
            <a:pPr eaLnBrk="1" hangingPunct="1"/>
            <a:r>
              <a:rPr lang="en-US" sz="1200" dirty="0">
                <a:solidFill>
                  <a:srgbClr val="000066"/>
                </a:solidFill>
              </a:rPr>
              <a:t>In-Vehicle Display</a:t>
            </a:r>
          </a:p>
          <a:p>
            <a:pPr algn="ctr" eaLnBrk="1" hangingPunct="1"/>
            <a:r>
              <a:rPr lang="en-US" sz="1200" dirty="0">
                <a:solidFill>
                  <a:srgbClr val="000066"/>
                </a:solidFill>
                <a:latin typeface="Times New Roman" pitchFamily="-65" charset="0"/>
              </a:rPr>
              <a:t>(HIL)</a:t>
            </a:r>
            <a:r>
              <a:rPr lang="en-US" sz="1500" dirty="0">
                <a:latin typeface="Times New Roman" pitchFamily="-65" charset="0"/>
              </a:rPr>
              <a:t> </a:t>
            </a:r>
          </a:p>
        </p:txBody>
      </p:sp>
      <p:sp>
        <p:nvSpPr>
          <p:cNvPr id="32" name="Rectangle 13"/>
          <p:cNvSpPr>
            <a:spLocks noChangeArrowheads="1"/>
          </p:cNvSpPr>
          <p:nvPr/>
        </p:nvSpPr>
        <p:spPr bwMode="auto">
          <a:xfrm>
            <a:off x="9129460" y="3544265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RSE</a:t>
            </a:r>
          </a:p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#n</a:t>
            </a:r>
          </a:p>
        </p:txBody>
      </p:sp>
      <p:sp>
        <p:nvSpPr>
          <p:cNvPr id="33" name="Rectangle 13"/>
          <p:cNvSpPr>
            <a:spLocks noChangeArrowheads="1"/>
          </p:cNvSpPr>
          <p:nvPr/>
        </p:nvSpPr>
        <p:spPr bwMode="auto">
          <a:xfrm>
            <a:off x="8977369" y="3882342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RSE</a:t>
            </a:r>
          </a:p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#n</a:t>
            </a:r>
          </a:p>
        </p:txBody>
      </p:sp>
      <p:sp>
        <p:nvSpPr>
          <p:cNvPr id="42" name="Rectangle 19"/>
          <p:cNvSpPr>
            <a:spLocks noChangeArrowheads="1"/>
          </p:cNvSpPr>
          <p:nvPr/>
        </p:nvSpPr>
        <p:spPr bwMode="auto">
          <a:xfrm>
            <a:off x="9385209" y="5205524"/>
            <a:ext cx="1033844" cy="538163"/>
          </a:xfrm>
          <a:prstGeom prst="rect">
            <a:avLst/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700" dirty="0" err="1">
                <a:solidFill>
                  <a:schemeClr val="bg1"/>
                </a:solidFill>
              </a:rPr>
              <a:t>GID#n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41" name="Rectangle 19"/>
          <p:cNvSpPr>
            <a:spLocks noChangeArrowheads="1"/>
          </p:cNvSpPr>
          <p:nvPr/>
        </p:nvSpPr>
        <p:spPr bwMode="auto">
          <a:xfrm>
            <a:off x="9244104" y="5316930"/>
            <a:ext cx="1033844" cy="538163"/>
          </a:xfrm>
          <a:prstGeom prst="rect">
            <a:avLst/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700" dirty="0" err="1">
                <a:solidFill>
                  <a:schemeClr val="bg1"/>
                </a:solidFill>
              </a:rPr>
              <a:t>GID#n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3091" name="Rectangle 19"/>
          <p:cNvSpPr>
            <a:spLocks noChangeArrowheads="1"/>
          </p:cNvSpPr>
          <p:nvPr/>
        </p:nvSpPr>
        <p:spPr bwMode="auto">
          <a:xfrm>
            <a:off x="9151116" y="5446760"/>
            <a:ext cx="1033844" cy="538163"/>
          </a:xfrm>
          <a:prstGeom prst="rect">
            <a:avLst/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700" dirty="0" err="1">
                <a:solidFill>
                  <a:schemeClr val="bg1"/>
                </a:solidFill>
              </a:rPr>
              <a:t>GID#n</a:t>
            </a:r>
            <a:endParaRPr lang="en-US" sz="2700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162688" y="2465798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VISSIM</a:t>
            </a:r>
          </a:p>
        </p:txBody>
      </p:sp>
      <p:sp>
        <p:nvSpPr>
          <p:cNvPr id="49" name="Rectangle 13"/>
          <p:cNvSpPr>
            <a:spLocks noChangeArrowheads="1"/>
          </p:cNvSpPr>
          <p:nvPr/>
        </p:nvSpPr>
        <p:spPr bwMode="auto">
          <a:xfrm>
            <a:off x="7628665" y="3810103"/>
            <a:ext cx="1017444" cy="646158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mpd="sng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1200" dirty="0">
                <a:solidFill>
                  <a:srgbClr val="000000"/>
                </a:solidFill>
              </a:rPr>
              <a:t>OBE</a:t>
            </a:r>
          </a:p>
          <a:p>
            <a:pPr algn="ctr" eaLnBrk="1" hangingPunct="1"/>
            <a:r>
              <a:rPr lang="en-US" sz="1200" dirty="0">
                <a:solidFill>
                  <a:srgbClr val="000000"/>
                </a:solidFill>
              </a:rPr>
              <a:t>Distributor</a:t>
            </a:r>
          </a:p>
        </p:txBody>
      </p:sp>
      <p:cxnSp>
        <p:nvCxnSpPr>
          <p:cNvPr id="20" name="Elbow Connector 19"/>
          <p:cNvCxnSpPr>
            <a:endCxn id="49" idx="1"/>
          </p:cNvCxnSpPr>
          <p:nvPr/>
        </p:nvCxnSpPr>
        <p:spPr>
          <a:xfrm>
            <a:off x="7049389" y="4025490"/>
            <a:ext cx="579276" cy="107693"/>
          </a:xfrm>
          <a:prstGeom prst="bentConnector3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/>
          <p:cNvCxnSpPr>
            <a:stCxn id="3083" idx="3"/>
            <a:endCxn id="49" idx="1"/>
          </p:cNvCxnSpPr>
          <p:nvPr/>
        </p:nvCxnSpPr>
        <p:spPr>
          <a:xfrm flipV="1">
            <a:off x="6546853" y="4133183"/>
            <a:ext cx="1081813" cy="365793"/>
          </a:xfrm>
          <a:prstGeom prst="bentConnector3">
            <a:avLst>
              <a:gd name="adj1" fmla="val 73341"/>
            </a:avLst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3081" idx="3"/>
            <a:endCxn id="49" idx="1"/>
          </p:cNvCxnSpPr>
          <p:nvPr/>
        </p:nvCxnSpPr>
        <p:spPr>
          <a:xfrm>
            <a:off x="7091365" y="3663950"/>
            <a:ext cx="537300" cy="469233"/>
          </a:xfrm>
          <a:prstGeom prst="bentConnector3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49" idx="3"/>
            <a:endCxn id="33" idx="1"/>
          </p:cNvCxnSpPr>
          <p:nvPr/>
        </p:nvCxnSpPr>
        <p:spPr>
          <a:xfrm>
            <a:off x="8646110" y="4133182"/>
            <a:ext cx="331259" cy="206360"/>
          </a:xfrm>
          <a:prstGeom prst="bentConnector3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Elbow Connector 35"/>
          <p:cNvCxnSpPr>
            <a:stCxn id="49" idx="3"/>
          </p:cNvCxnSpPr>
          <p:nvPr/>
        </p:nvCxnSpPr>
        <p:spPr>
          <a:xfrm flipV="1">
            <a:off x="8646109" y="3483312"/>
            <a:ext cx="675820" cy="649871"/>
          </a:xfrm>
          <a:prstGeom prst="bentConnector3">
            <a:avLst>
              <a:gd name="adj1" fmla="val 39011"/>
            </a:avLst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49" idx="3"/>
          </p:cNvCxnSpPr>
          <p:nvPr/>
        </p:nvCxnSpPr>
        <p:spPr>
          <a:xfrm flipV="1">
            <a:off x="8646109" y="3839812"/>
            <a:ext cx="549568" cy="293370"/>
          </a:xfrm>
          <a:prstGeom prst="bentConnector3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Rectangle 13"/>
          <p:cNvSpPr>
            <a:spLocks noChangeArrowheads="1"/>
          </p:cNvSpPr>
          <p:nvPr/>
        </p:nvSpPr>
        <p:spPr bwMode="auto">
          <a:xfrm>
            <a:off x="9293154" y="618275"/>
            <a:ext cx="1184275" cy="914400"/>
          </a:xfrm>
          <a:prstGeom prst="rect">
            <a:avLst/>
          </a:prstGeom>
          <a:solidFill>
            <a:srgbClr val="000066"/>
          </a:solidFill>
          <a:ln w="381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lIns="68580" tIns="34290" rIns="68580" bIns="34290" anchor="ctr">
            <a:prstTxWarp prst="textNoShape">
              <a:avLst/>
            </a:prstTxWarp>
          </a:bodyPr>
          <a:lstStyle/>
          <a:p>
            <a:pPr algn="ctr" eaLnBrk="1" hangingPunct="1"/>
            <a:r>
              <a:rPr lang="en-US" sz="2100" b="1" dirty="0">
                <a:solidFill>
                  <a:schemeClr val="bg1"/>
                </a:solidFill>
              </a:rPr>
              <a:t>MMITSS</a:t>
            </a:r>
          </a:p>
        </p:txBody>
      </p:sp>
      <p:cxnSp>
        <p:nvCxnSpPr>
          <p:cNvPr id="45" name="Elbow Connector 44"/>
          <p:cNvCxnSpPr>
            <a:stCxn id="70" idx="2"/>
            <a:endCxn id="3085" idx="0"/>
          </p:cNvCxnSpPr>
          <p:nvPr/>
        </p:nvCxnSpPr>
        <p:spPr>
          <a:xfrm rot="16200000" flipH="1">
            <a:off x="9053871" y="2364095"/>
            <a:ext cx="1666088" cy="3249"/>
          </a:xfrm>
          <a:prstGeom prst="bentConnector3">
            <a:avLst/>
          </a:prstGeom>
          <a:ln>
            <a:solidFill>
              <a:srgbClr val="00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536869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5885576" y="6558725"/>
            <a:ext cx="398874" cy="365125"/>
          </a:xfrm>
          <a:prstGeom prst="rect">
            <a:avLst/>
          </a:prstGeom>
        </p:spPr>
        <p:txBody>
          <a:bodyPr/>
          <a:lstStyle/>
          <a:p>
            <a:fld id="{F1214C19-7B70-E548-A608-340680BFD9AE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300290" y="17284"/>
            <a:ext cx="8917577" cy="1103313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Arizona Connected Vehicle Test Bed</a:t>
            </a:r>
          </a:p>
        </p:txBody>
      </p:sp>
      <p:pic>
        <p:nvPicPr>
          <p:cNvPr id="5" name="Picture Placeholder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" r="33522" b="72"/>
          <a:stretch/>
        </p:blipFill>
        <p:spPr>
          <a:xfrm>
            <a:off x="1300290" y="932951"/>
            <a:ext cx="3203121" cy="5567353"/>
          </a:xfrm>
          <a:prstGeom prst="rect">
            <a:avLst/>
          </a:prstGeom>
        </p:spPr>
      </p:pic>
      <p:pic>
        <p:nvPicPr>
          <p:cNvPr id="6" name="Picture 5" descr="IMG_8676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3400" r="1"/>
          <a:stretch/>
        </p:blipFill>
        <p:spPr bwMode="auto">
          <a:xfrm>
            <a:off x="7825683" y="2484881"/>
            <a:ext cx="2133514" cy="12317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41" b="7640"/>
          <a:stretch/>
        </p:blipFill>
        <p:spPr>
          <a:xfrm>
            <a:off x="7859289" y="3732491"/>
            <a:ext cx="2133514" cy="1213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0099" y="4764775"/>
            <a:ext cx="2108156" cy="1405437"/>
          </a:xfrm>
          <a:prstGeom prst="rect">
            <a:avLst/>
          </a:prstGeom>
        </p:spPr>
      </p:pic>
      <p:pic>
        <p:nvPicPr>
          <p:cNvPr id="10" name="Chart Placeholder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7" t="14888" r="1307"/>
          <a:stretch/>
        </p:blipFill>
        <p:spPr>
          <a:xfrm>
            <a:off x="7859289" y="4946016"/>
            <a:ext cx="2133514" cy="1296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/>
          <a:srcRect r="982" b="2557"/>
          <a:stretch/>
        </p:blipFill>
        <p:spPr>
          <a:xfrm>
            <a:off x="5513395" y="1103314"/>
            <a:ext cx="1506530" cy="1499079"/>
          </a:xfrm>
          <a:prstGeom prst="rect">
            <a:avLst/>
          </a:prstGeom>
        </p:spPr>
      </p:pic>
      <p:sp>
        <p:nvSpPr>
          <p:cNvPr id="12" name="Shape 224"/>
          <p:cNvSpPr txBox="1">
            <a:spLocks/>
          </p:cNvSpPr>
          <p:nvPr/>
        </p:nvSpPr>
        <p:spPr>
          <a:xfrm>
            <a:off x="5177624" y="2816256"/>
            <a:ext cx="2587336" cy="1857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Autofit/>
          </a:bodyPr>
          <a:lstStyle>
            <a:lvl1pPr marL="279521" marR="0" indent="-279521" algn="l" defTabSz="402510" rtl="0" eaLnBrk="1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1956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648882" marR="0" indent="-249570" algn="l" defTabSz="402510" rtl="0" eaLnBrk="1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Pct val="100000"/>
              <a:buFont typeface="Helvetica"/>
              <a:buChar char="-"/>
              <a:tabLst/>
              <a:defRPr sz="1956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992233" marR="0" indent="-187213" algn="l" defTabSz="402510" rtl="0" eaLnBrk="1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1956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431146" marR="0" indent="-223617" algn="l" defTabSz="402510" rtl="0" eaLnBrk="1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Pct val="100000"/>
              <a:buFont typeface="Helvetica"/>
              <a:buChar char="–"/>
              <a:tabLst/>
              <a:defRPr sz="1956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1833655" marR="0" indent="-223616" algn="l" defTabSz="402510" rtl="0" eaLnBrk="1" latinLnBrk="0" hangingPunct="1">
              <a:lnSpc>
                <a:spcPct val="100000"/>
              </a:lnSpc>
              <a:spcBef>
                <a:spcPts val="440"/>
              </a:spcBef>
              <a:spcAft>
                <a:spcPts val="0"/>
              </a:spcAft>
              <a:buClrTx/>
              <a:buSzPct val="100000"/>
              <a:buFont typeface="Helvetica"/>
              <a:buChar char="»"/>
              <a:tabLst/>
              <a:defRPr sz="1956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336792" marR="0" indent="-324243" algn="l" defTabSz="402510" rtl="0" eaLnBrk="1" latinLnBrk="0" hangingPunct="1">
              <a:lnSpc>
                <a:spcPct val="100000"/>
              </a:lnSpc>
              <a:spcBef>
                <a:spcPts val="636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2837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2739302" marR="0" indent="-324243" algn="l" defTabSz="402510" rtl="0" eaLnBrk="1" latinLnBrk="0" hangingPunct="1">
              <a:lnSpc>
                <a:spcPct val="100000"/>
              </a:lnSpc>
              <a:spcBef>
                <a:spcPts val="636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2837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141812" marR="0" indent="-324243" algn="l" defTabSz="402510" rtl="0" eaLnBrk="1" latinLnBrk="0" hangingPunct="1">
              <a:lnSpc>
                <a:spcPct val="100000"/>
              </a:lnSpc>
              <a:spcBef>
                <a:spcPts val="636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2837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3544321" marR="0" indent="-324244" algn="l" defTabSz="402510" rtl="0" eaLnBrk="1" latinLnBrk="0" hangingPunct="1">
              <a:lnSpc>
                <a:spcPct val="100000"/>
              </a:lnSpc>
              <a:spcBef>
                <a:spcPts val="636"/>
              </a:spcBef>
              <a:spcAft>
                <a:spcPts val="0"/>
              </a:spcAft>
              <a:buClrTx/>
              <a:buSzPct val="100000"/>
              <a:buFont typeface="Helvetica"/>
              <a:buChar char="•"/>
              <a:tabLst/>
              <a:defRPr sz="2837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>
              <a:buNone/>
              <a:defRPr/>
            </a:pPr>
            <a:r>
              <a:rPr lang="en-US" sz="1300" b="1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DSRC Installations:</a:t>
            </a:r>
          </a:p>
          <a:p>
            <a:pPr marL="0" indent="0">
              <a:buNone/>
              <a:defRPr/>
            </a:pPr>
            <a:r>
              <a:rPr lang="en-US" sz="1300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11 	Signalized Intersection</a:t>
            </a:r>
          </a:p>
          <a:p>
            <a:pPr marL="0" indent="0">
              <a:buNone/>
              <a:defRPr/>
            </a:pPr>
            <a:r>
              <a:rPr lang="en-US" sz="1300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 6	Freeway Interchanges</a:t>
            </a:r>
            <a:r>
              <a:rPr lang="en-US" sz="1400" kern="0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endParaRPr lang="en-US" sz="1300" kern="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342900" indent="-342900">
              <a:buFont typeface="Helvetica"/>
              <a:buAutoNum type="arabicPlain" startAt="10"/>
              <a:defRPr/>
            </a:pPr>
            <a:r>
              <a:rPr lang="en-US" sz="1300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Freeway Locations</a:t>
            </a:r>
            <a:r>
              <a:rPr lang="en-US" sz="1050" kern="0" baseline="30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  <a:p>
            <a:pPr marL="0" indent="0">
              <a:buNone/>
              <a:defRPr/>
            </a:pPr>
            <a:r>
              <a:rPr lang="en-US" sz="1300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Approx. 25,000 Residents</a:t>
            </a:r>
          </a:p>
          <a:p>
            <a:pPr marL="0" indent="0">
              <a:buNone/>
              <a:defRPr/>
            </a:pPr>
            <a:r>
              <a:rPr lang="en-US" sz="1300" kern="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Approx. 10,000 Vehicles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19254" y="6233663"/>
            <a:ext cx="554874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000" kern="0" baseline="3000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libri"/>
              </a:rPr>
              <a:t>1 </a:t>
            </a:r>
            <a:r>
              <a:rPr lang="en-US" sz="1050" kern="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  <a:sym typeface="Calibri"/>
              </a:rPr>
              <a:t>2017 Expansion Project (ADOT)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83" b="5605"/>
          <a:stretch/>
        </p:blipFill>
        <p:spPr>
          <a:xfrm>
            <a:off x="7576866" y="895761"/>
            <a:ext cx="2368731" cy="1618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uestions">
            <a:extLst>
              <a:ext uri="{FF2B5EF4-FFF2-40B4-BE49-F238E27FC236}">
                <a16:creationId xmlns:a16="http://schemas.microsoft.com/office/drawing/2014/main" id="{67B361E5-17B0-4FC8-B028-09A076A14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2438" y="1943100"/>
            <a:ext cx="3667125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915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Image result for fire truck stuck in traffic">
            <a:extLst>
              <a:ext uri="{FF2B5EF4-FFF2-40B4-BE49-F238E27FC236}">
                <a16:creationId xmlns:a16="http://schemas.microsoft.com/office/drawing/2014/main" id="{10ED1FDF-3236-471E-8A56-BFA7C54DE5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9"/>
          <a:stretch/>
        </p:blipFill>
        <p:spPr bwMode="auto">
          <a:xfrm>
            <a:off x="6231147" y="-1"/>
            <a:ext cx="5960853" cy="455724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lated image">
            <a:extLst>
              <a:ext uri="{FF2B5EF4-FFF2-40B4-BE49-F238E27FC236}">
                <a16:creationId xmlns:a16="http://schemas.microsoft.com/office/drawing/2014/main" id="{756E51B4-9243-493C-ADD3-F658931BA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6849" y="-29226"/>
            <a:ext cx="3565174" cy="356517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visually impaired pedestrians">
            <a:extLst>
              <a:ext uri="{FF2B5EF4-FFF2-40B4-BE49-F238E27FC236}">
                <a16:creationId xmlns:a16="http://schemas.microsoft.com/office/drawing/2014/main" id="{2FF0AC5A-AD58-4B43-A029-8D78688FB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9736" y="3287600"/>
            <a:ext cx="2372264" cy="356517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disabled pedestrians crossing">
            <a:extLst>
              <a:ext uri="{FF2B5EF4-FFF2-40B4-BE49-F238E27FC236}">
                <a16:creationId xmlns:a16="http://schemas.microsoft.com/office/drawing/2014/main" id="{E060C4E7-FF3E-4D0E-9EA5-B0136477B9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35" y="3638550"/>
            <a:ext cx="4934023" cy="32194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9AF89E8-C133-4526-8732-97881C1F7E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2883"/>
          <a:stretch/>
        </p:blipFill>
        <p:spPr>
          <a:xfrm>
            <a:off x="4567667" y="3287600"/>
            <a:ext cx="5464481" cy="357040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50" name="Picture 2" descr="https://2104310a1da50059d9c5-d1823d6f516b5299e7df5375e9cf45d2.ssl.cf2.rackcdn.com/2014/09/LBJTraffic-706x397.jpg">
            <a:extLst>
              <a:ext uri="{FF2B5EF4-FFF2-40B4-BE49-F238E27FC236}">
                <a16:creationId xmlns:a16="http://schemas.microsoft.com/office/drawing/2014/main" id="{0F77DDBB-DBF4-4511-899A-3E2283C5ED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59"/>
          <a:stretch/>
        </p:blipFill>
        <p:spPr bwMode="auto">
          <a:xfrm>
            <a:off x="-3335" y="-1"/>
            <a:ext cx="5965626" cy="408892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117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72A1A3-F5FB-4DE0-8FAD-F90895C9603E}"/>
              </a:ext>
            </a:extLst>
          </p:cNvPr>
          <p:cNvPicPr>
            <a:picLocks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83"/>
          <a:stretch/>
        </p:blipFill>
        <p:spPr>
          <a:xfrm>
            <a:off x="-1" y="0"/>
            <a:ext cx="9126748" cy="6858000"/>
          </a:xfrm>
          <a:prstGeom prst="rect">
            <a:avLst/>
          </a:prstGeom>
        </p:spPr>
      </p:pic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35996942-ACDE-4178-BB49-A35A94A406DA}"/>
              </a:ext>
            </a:extLst>
          </p:cNvPr>
          <p:cNvSpPr/>
          <p:nvPr/>
        </p:nvSpPr>
        <p:spPr bwMode="auto">
          <a:xfrm>
            <a:off x="9519007" y="4245875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Advanced traffic signal controls based on traffic flow</a:t>
            </a:r>
          </a:p>
        </p:txBody>
      </p:sp>
      <p:sp>
        <p:nvSpPr>
          <p:cNvPr id="7" name="Rounded Rectangle 15">
            <a:extLst>
              <a:ext uri="{FF2B5EF4-FFF2-40B4-BE49-F238E27FC236}">
                <a16:creationId xmlns:a16="http://schemas.microsoft.com/office/drawing/2014/main" id="{9EB053F8-B30A-4DEE-9999-EA2C9A676052}"/>
              </a:ext>
            </a:extLst>
          </p:cNvPr>
          <p:cNvSpPr/>
          <p:nvPr/>
        </p:nvSpPr>
        <p:spPr bwMode="auto">
          <a:xfrm>
            <a:off x="9519007" y="1471525"/>
            <a:ext cx="204258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Transit/Freight vehicles leveraging signal priority</a:t>
            </a:r>
          </a:p>
        </p:txBody>
      </p:sp>
      <p:sp>
        <p:nvSpPr>
          <p:cNvPr id="8" name="Rounded Rectangle 16">
            <a:extLst>
              <a:ext uri="{FF2B5EF4-FFF2-40B4-BE49-F238E27FC236}">
                <a16:creationId xmlns:a16="http://schemas.microsoft.com/office/drawing/2014/main" id="{D26AD6DA-009F-491B-9C16-904DFDDF1962}"/>
              </a:ext>
            </a:extLst>
          </p:cNvPr>
          <p:cNvSpPr/>
          <p:nvPr/>
        </p:nvSpPr>
        <p:spPr bwMode="auto">
          <a:xfrm>
            <a:off x="9525238" y="5633050"/>
            <a:ext cx="204258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Data collected from connected vehicles provide insights into the performance of the intersection</a:t>
            </a:r>
          </a:p>
        </p:txBody>
      </p:sp>
      <p:sp>
        <p:nvSpPr>
          <p:cNvPr id="9" name="Rounded Rectangle 12">
            <a:extLst>
              <a:ext uri="{FF2B5EF4-FFF2-40B4-BE49-F238E27FC236}">
                <a16:creationId xmlns:a16="http://schemas.microsoft.com/office/drawing/2014/main" id="{7930601C-C695-4FD3-B146-6ECCBDCB626D}"/>
              </a:ext>
            </a:extLst>
          </p:cNvPr>
          <p:cNvSpPr/>
          <p:nvPr/>
        </p:nvSpPr>
        <p:spPr bwMode="auto">
          <a:xfrm>
            <a:off x="9519007" y="2858700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Interconnected Pedestrians Mobility Application - Disabled pedestrians make their way safely through intersections</a:t>
            </a:r>
          </a:p>
        </p:txBody>
      </p:sp>
      <p:sp>
        <p:nvSpPr>
          <p:cNvPr id="10" name="Rounded Rectangle 12">
            <a:extLst>
              <a:ext uri="{FF2B5EF4-FFF2-40B4-BE49-F238E27FC236}">
                <a16:creationId xmlns:a16="http://schemas.microsoft.com/office/drawing/2014/main" id="{C12A5DCF-05CA-41A7-85AC-9EE202EA36C5}"/>
              </a:ext>
            </a:extLst>
          </p:cNvPr>
          <p:cNvSpPr/>
          <p:nvPr/>
        </p:nvSpPr>
        <p:spPr bwMode="auto">
          <a:xfrm>
            <a:off x="9519007" y="84350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Prioritization of Emergency vehicles</a:t>
            </a:r>
          </a:p>
        </p:txBody>
      </p:sp>
    </p:spTree>
    <p:extLst>
      <p:ext uri="{BB962C8B-B14F-4D97-AF65-F5344CB8AC3E}">
        <p14:creationId xmlns:p14="http://schemas.microsoft.com/office/powerpoint/2010/main" val="284449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630" y="1778168"/>
            <a:ext cx="4887537" cy="4374201"/>
          </a:xfrm>
          <a:prstGeom prst="rect">
            <a:avLst/>
          </a:prstGeom>
        </p:spPr>
      </p:pic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 Intersection Terminology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half" idx="4294967295"/>
          </p:nvPr>
        </p:nvSpPr>
        <p:spPr>
          <a:xfrm>
            <a:off x="6896224" y="1796282"/>
            <a:ext cx="3548062" cy="2805112"/>
          </a:xfrm>
        </p:spPr>
        <p:txBody>
          <a:bodyPr>
            <a:normAutofit/>
          </a:bodyPr>
          <a:lstStyle/>
          <a:p>
            <a:r>
              <a:rPr lang="en-US" sz="2000" dirty="0"/>
              <a:t>Phase Numbering</a:t>
            </a:r>
          </a:p>
          <a:p>
            <a:pPr lvl="1"/>
            <a:r>
              <a:rPr lang="en-US" sz="1600" dirty="0" smtClean="0"/>
              <a:t>NEMA Conventions</a:t>
            </a:r>
          </a:p>
          <a:p>
            <a:pPr lvl="1"/>
            <a:r>
              <a:rPr lang="en-US" sz="1600" dirty="0" smtClean="0"/>
              <a:t>Odd: Left Turn Movements</a:t>
            </a:r>
          </a:p>
          <a:p>
            <a:pPr lvl="1"/>
            <a:r>
              <a:rPr lang="en-US" sz="1600" dirty="0" smtClean="0"/>
              <a:t>Even: Through Movements</a:t>
            </a:r>
          </a:p>
          <a:p>
            <a:pPr lvl="1"/>
            <a:r>
              <a:rPr lang="en-US" sz="1600" dirty="0" smtClean="0"/>
              <a:t>Clockwise 3-8-1-</a:t>
            </a:r>
            <a:r>
              <a:rPr lang="en-US" sz="1600" b="1" dirty="0" smtClean="0"/>
              <a:t>6</a:t>
            </a:r>
            <a:r>
              <a:rPr lang="en-US" sz="1600" dirty="0" smtClean="0"/>
              <a:t>-7-4-5-</a:t>
            </a:r>
            <a:r>
              <a:rPr lang="en-US" sz="1600" b="1" dirty="0" smtClean="0"/>
              <a:t>2</a:t>
            </a:r>
            <a:endParaRPr lang="en-US" sz="1600" b="1" dirty="0"/>
          </a:p>
          <a:p>
            <a:r>
              <a:rPr lang="en-US" sz="2000" dirty="0" smtClean="0"/>
              <a:t>Approach Numbering</a:t>
            </a:r>
            <a:endParaRPr lang="en-US" sz="2000" dirty="0"/>
          </a:p>
          <a:p>
            <a:pPr lvl="1"/>
            <a:r>
              <a:rPr lang="en-US" sz="1600" dirty="0" smtClean="0"/>
              <a:t>Odd</a:t>
            </a:r>
            <a:r>
              <a:rPr lang="en-US" sz="1600" dirty="0"/>
              <a:t>: </a:t>
            </a:r>
            <a:r>
              <a:rPr lang="en-US" sz="1600" dirty="0" smtClean="0"/>
              <a:t>Ingress</a:t>
            </a:r>
            <a:endParaRPr lang="en-US" sz="1600" dirty="0"/>
          </a:p>
          <a:p>
            <a:pPr lvl="1"/>
            <a:r>
              <a:rPr lang="en-US" sz="1600" dirty="0"/>
              <a:t>Even: </a:t>
            </a:r>
            <a:r>
              <a:rPr lang="en-US" sz="1600" dirty="0" smtClean="0"/>
              <a:t>Egress</a:t>
            </a:r>
          </a:p>
          <a:p>
            <a:pPr lvl="1"/>
            <a:r>
              <a:rPr lang="en-US" sz="1600" dirty="0" smtClean="0"/>
              <a:t>Anticlockwise 1-2-3-4-5-6-7-8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6974378" y="5261957"/>
            <a:ext cx="540327" cy="15794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7722523" y="5187039"/>
            <a:ext cx="145847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Vehicle Detectors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6974378" y="5719157"/>
            <a:ext cx="540327" cy="4849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22523" y="5565268"/>
            <a:ext cx="11095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Signal Heads</a:t>
            </a:r>
          </a:p>
        </p:txBody>
      </p:sp>
      <p:sp>
        <p:nvSpPr>
          <p:cNvPr id="2" name="Oval 1"/>
          <p:cNvSpPr/>
          <p:nvPr/>
        </p:nvSpPr>
        <p:spPr>
          <a:xfrm>
            <a:off x="3564982" y="1912088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2973754" y="1912088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1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697415" y="3487384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3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5697415" y="4296264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4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7" name="Oval 16"/>
          <p:cNvSpPr/>
          <p:nvPr/>
        </p:nvSpPr>
        <p:spPr>
          <a:xfrm>
            <a:off x="4126523" y="5873045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8" name="Oval 17"/>
          <p:cNvSpPr/>
          <p:nvPr/>
        </p:nvSpPr>
        <p:spPr>
          <a:xfrm>
            <a:off x="2964839" y="5872510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6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1295961" y="4296264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7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1295961" y="3487384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8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7135125" y="5985815"/>
            <a:ext cx="218831" cy="2132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#</a:t>
            </a:r>
            <a:endParaRPr lang="en-US" sz="14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722523" y="5943497"/>
            <a:ext cx="8887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Approach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44901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Control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336539" cy="4619290"/>
          </a:xfrm>
        </p:spPr>
        <p:txBody>
          <a:bodyPr>
            <a:normAutofit/>
          </a:bodyPr>
          <a:lstStyle/>
          <a:p>
            <a:r>
              <a:rPr lang="en-US" sz="2000" dirty="0"/>
              <a:t>Fixed Time Signal Control</a:t>
            </a:r>
          </a:p>
          <a:p>
            <a:pPr lvl="1"/>
            <a:r>
              <a:rPr lang="en-US" sz="1600" dirty="0"/>
              <a:t>Signal times are predetermined for all phases</a:t>
            </a:r>
          </a:p>
          <a:p>
            <a:pPr lvl="1"/>
            <a:r>
              <a:rPr lang="en-US" sz="1600" dirty="0"/>
              <a:t>May have different timing plans for different time of the day to accommodate traffic volume variations</a:t>
            </a:r>
          </a:p>
          <a:p>
            <a:r>
              <a:rPr lang="en-US" sz="2000" dirty="0"/>
              <a:t>Traffic Actuated Signal Control</a:t>
            </a:r>
          </a:p>
          <a:p>
            <a:pPr lvl="1"/>
            <a:r>
              <a:rPr lang="en-US" sz="1600" dirty="0"/>
              <a:t>Signal times are determined based on traffic demand in real-time.</a:t>
            </a:r>
          </a:p>
          <a:p>
            <a:pPr lvl="1"/>
            <a:r>
              <a:rPr lang="en-US" sz="1600" dirty="0"/>
              <a:t>3 Important time values:</a:t>
            </a:r>
          </a:p>
          <a:p>
            <a:pPr lvl="2"/>
            <a:r>
              <a:rPr lang="en-US" sz="1200" dirty="0"/>
              <a:t>Minimum Green (</a:t>
            </a:r>
            <a:r>
              <a:rPr lang="en-US" sz="1200" dirty="0" err="1"/>
              <a:t>Gmin</a:t>
            </a:r>
            <a:r>
              <a:rPr lang="en-US" sz="1200" dirty="0"/>
              <a:t>)</a:t>
            </a:r>
          </a:p>
          <a:p>
            <a:pPr lvl="2"/>
            <a:r>
              <a:rPr lang="en-US" sz="1200" dirty="0"/>
              <a:t>Vehicle Extension (Ext) or Passage Time</a:t>
            </a:r>
          </a:p>
          <a:p>
            <a:pPr lvl="2"/>
            <a:r>
              <a:rPr lang="en-US" sz="1200" dirty="0"/>
              <a:t>Maximum Green (</a:t>
            </a:r>
            <a:r>
              <a:rPr lang="en-US" sz="1200" dirty="0" err="1"/>
              <a:t>Gmax</a:t>
            </a:r>
            <a:r>
              <a:rPr lang="en-US" sz="1200" dirty="0"/>
              <a:t>)</a:t>
            </a:r>
            <a:endParaRPr lang="en-US" sz="1600" dirty="0"/>
          </a:p>
          <a:p>
            <a:pPr lvl="1"/>
            <a:r>
              <a:rPr lang="en-US" sz="1600" dirty="0"/>
              <a:t>When a vehicle is detected, a call for green is placed for a phase. Signal remains green for </a:t>
            </a:r>
            <a:r>
              <a:rPr lang="en-US" sz="1600" i="1" dirty="0"/>
              <a:t>minimum green time.</a:t>
            </a:r>
          </a:p>
          <a:p>
            <a:pPr lvl="1"/>
            <a:r>
              <a:rPr lang="en-US" sz="1600" dirty="0"/>
              <a:t>Green time is extended to accommodate the demand until </a:t>
            </a:r>
            <a:r>
              <a:rPr lang="en-US" sz="1600" i="1" dirty="0"/>
              <a:t>maximum green time </a:t>
            </a:r>
            <a:r>
              <a:rPr lang="en-US" sz="1600" dirty="0"/>
              <a:t>is reached.</a:t>
            </a:r>
          </a:p>
          <a:p>
            <a:pPr lvl="1"/>
            <a:r>
              <a:rPr lang="en-US" sz="1600" dirty="0"/>
              <a:t>Criteria for phase termination (end of green time)</a:t>
            </a:r>
          </a:p>
          <a:p>
            <a:pPr lvl="2"/>
            <a:r>
              <a:rPr lang="en-US" sz="1200" b="1" dirty="0"/>
              <a:t>Gap out </a:t>
            </a:r>
            <a:r>
              <a:rPr lang="en-US" sz="1200" dirty="0"/>
              <a:t>: No more vehicles detected within the </a:t>
            </a:r>
            <a:r>
              <a:rPr lang="en-US" sz="1200" i="1" dirty="0"/>
              <a:t>Vehicle extension time</a:t>
            </a:r>
          </a:p>
          <a:p>
            <a:pPr lvl="2"/>
            <a:r>
              <a:rPr lang="en-US" sz="1200" b="1" dirty="0"/>
              <a:t>Max out </a:t>
            </a:r>
            <a:r>
              <a:rPr lang="en-US" sz="1200" dirty="0"/>
              <a:t>: Maximum green time reached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7988532" y="881149"/>
            <a:ext cx="2618508" cy="2219498"/>
            <a:chOff x="3200400" y="2133600"/>
            <a:chExt cx="5181600" cy="4419600"/>
          </a:xfrm>
        </p:grpSpPr>
        <p:grpSp>
          <p:nvGrpSpPr>
            <p:cNvPr id="118813" name="Group 29"/>
            <p:cNvGrpSpPr>
              <a:grpSpLocks/>
            </p:cNvGrpSpPr>
            <p:nvPr/>
          </p:nvGrpSpPr>
          <p:grpSpPr bwMode="auto">
            <a:xfrm>
              <a:off x="3200400" y="2133600"/>
              <a:ext cx="5181600" cy="4419600"/>
              <a:chOff x="1056" y="1344"/>
              <a:chExt cx="3264" cy="2784"/>
            </a:xfrm>
          </p:grpSpPr>
          <p:sp>
            <p:nvSpPr>
              <p:cNvPr id="118788" name="Line 4"/>
              <p:cNvSpPr>
                <a:spLocks noChangeShapeType="1"/>
              </p:cNvSpPr>
              <p:nvPr/>
            </p:nvSpPr>
            <p:spPr bwMode="auto">
              <a:xfrm>
                <a:off x="3024" y="1344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89" name="Line 5"/>
              <p:cNvSpPr>
                <a:spLocks noChangeShapeType="1"/>
              </p:cNvSpPr>
              <p:nvPr/>
            </p:nvSpPr>
            <p:spPr bwMode="auto">
              <a:xfrm>
                <a:off x="3024" y="3120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0" name="Line 6"/>
              <p:cNvSpPr>
                <a:spLocks noChangeShapeType="1"/>
              </p:cNvSpPr>
              <p:nvPr/>
            </p:nvSpPr>
            <p:spPr bwMode="auto">
              <a:xfrm>
                <a:off x="2352" y="3120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1" name="Line 7"/>
              <p:cNvSpPr>
                <a:spLocks noChangeShapeType="1"/>
              </p:cNvSpPr>
              <p:nvPr/>
            </p:nvSpPr>
            <p:spPr bwMode="auto">
              <a:xfrm>
                <a:off x="2688" y="1344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2" name="Line 8"/>
              <p:cNvSpPr>
                <a:spLocks noChangeShapeType="1"/>
              </p:cNvSpPr>
              <p:nvPr/>
            </p:nvSpPr>
            <p:spPr bwMode="auto">
              <a:xfrm>
                <a:off x="2352" y="1344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3" name="Line 9"/>
              <p:cNvSpPr>
                <a:spLocks noChangeShapeType="1"/>
              </p:cNvSpPr>
              <p:nvPr/>
            </p:nvSpPr>
            <p:spPr bwMode="auto">
              <a:xfrm>
                <a:off x="2688" y="3120"/>
                <a:ext cx="0" cy="100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4" name="Line 10"/>
              <p:cNvSpPr>
                <a:spLocks noChangeShapeType="1"/>
              </p:cNvSpPr>
              <p:nvPr/>
            </p:nvSpPr>
            <p:spPr bwMode="auto">
              <a:xfrm flipH="1">
                <a:off x="1056" y="3120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5" name="Line 11"/>
              <p:cNvSpPr>
                <a:spLocks noChangeShapeType="1"/>
              </p:cNvSpPr>
              <p:nvPr/>
            </p:nvSpPr>
            <p:spPr bwMode="auto">
              <a:xfrm flipH="1">
                <a:off x="1056" y="2352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6" name="Line 12"/>
              <p:cNvSpPr>
                <a:spLocks noChangeShapeType="1"/>
              </p:cNvSpPr>
              <p:nvPr/>
            </p:nvSpPr>
            <p:spPr bwMode="auto">
              <a:xfrm flipH="1">
                <a:off x="1056" y="2736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7" name="Line 13"/>
              <p:cNvSpPr>
                <a:spLocks noChangeShapeType="1"/>
              </p:cNvSpPr>
              <p:nvPr/>
            </p:nvSpPr>
            <p:spPr bwMode="auto">
              <a:xfrm flipH="1">
                <a:off x="3024" y="2352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8" name="Line 14"/>
              <p:cNvSpPr>
                <a:spLocks noChangeShapeType="1"/>
              </p:cNvSpPr>
              <p:nvPr/>
            </p:nvSpPr>
            <p:spPr bwMode="auto">
              <a:xfrm flipH="1">
                <a:off x="3024" y="3120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799" name="Line 15"/>
              <p:cNvSpPr>
                <a:spLocks noChangeShapeType="1"/>
              </p:cNvSpPr>
              <p:nvPr/>
            </p:nvSpPr>
            <p:spPr bwMode="auto">
              <a:xfrm flipH="1">
                <a:off x="3024" y="2736"/>
                <a:ext cx="129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prstDash val="dash"/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08" name="Line 24"/>
              <p:cNvSpPr>
                <a:spLocks noChangeShapeType="1"/>
              </p:cNvSpPr>
              <p:nvPr/>
            </p:nvSpPr>
            <p:spPr bwMode="auto">
              <a:xfrm>
                <a:off x="2352" y="2736"/>
                <a:ext cx="0" cy="3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09" name="Line 25"/>
              <p:cNvSpPr>
                <a:spLocks noChangeShapeType="1"/>
              </p:cNvSpPr>
              <p:nvPr/>
            </p:nvSpPr>
            <p:spPr bwMode="auto">
              <a:xfrm>
                <a:off x="3024" y="2352"/>
                <a:ext cx="0" cy="3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10" name="Line 26"/>
              <p:cNvSpPr>
                <a:spLocks noChangeShapeType="1"/>
              </p:cNvSpPr>
              <p:nvPr/>
            </p:nvSpPr>
            <p:spPr bwMode="auto">
              <a:xfrm rot="-5400075">
                <a:off x="2855" y="2950"/>
                <a:ext cx="0" cy="337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11" name="Line 27"/>
              <p:cNvSpPr>
                <a:spLocks noChangeShapeType="1"/>
              </p:cNvSpPr>
              <p:nvPr/>
            </p:nvSpPr>
            <p:spPr bwMode="auto">
              <a:xfrm rot="-5400075">
                <a:off x="2521" y="2183"/>
                <a:ext cx="0" cy="337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12" name="AutoShape 28"/>
              <p:cNvSpPr>
                <a:spLocks noChangeArrowheads="1"/>
              </p:cNvSpPr>
              <p:nvPr/>
            </p:nvSpPr>
            <p:spPr bwMode="auto">
              <a:xfrm>
                <a:off x="1776" y="2880"/>
                <a:ext cx="336" cy="144"/>
              </a:xfrm>
              <a:prstGeom prst="roundRect">
                <a:avLst>
                  <a:gd name="adj" fmla="val 16667"/>
                </a:avLst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CC0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8818" name="Group 34"/>
            <p:cNvGrpSpPr>
              <a:grpSpLocks/>
            </p:cNvGrpSpPr>
            <p:nvPr/>
          </p:nvGrpSpPr>
          <p:grpSpPr bwMode="auto">
            <a:xfrm>
              <a:off x="4419600" y="4495800"/>
              <a:ext cx="838200" cy="381000"/>
              <a:chOff x="720" y="3504"/>
              <a:chExt cx="528" cy="240"/>
            </a:xfrm>
          </p:grpSpPr>
          <p:sp>
            <p:nvSpPr>
              <p:cNvPr id="118816" name="AutoShape 32"/>
              <p:cNvSpPr>
                <a:spLocks noChangeArrowheads="1"/>
              </p:cNvSpPr>
              <p:nvPr/>
            </p:nvSpPr>
            <p:spPr bwMode="auto">
              <a:xfrm>
                <a:off x="720" y="3504"/>
                <a:ext cx="528" cy="240"/>
              </a:xfrm>
              <a:prstGeom prst="roundRect">
                <a:avLst>
                  <a:gd name="adj" fmla="val 16667"/>
                </a:avLst>
              </a:prstGeom>
              <a:solidFill>
                <a:schemeClr val="tx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17" name="AutoShape 33"/>
              <p:cNvSpPr>
                <a:spLocks noChangeArrowheads="1"/>
              </p:cNvSpPr>
              <p:nvPr/>
            </p:nvSpPr>
            <p:spPr bwMode="auto">
              <a:xfrm>
                <a:off x="816" y="3552"/>
                <a:ext cx="336" cy="144"/>
              </a:xfrm>
              <a:prstGeom prst="roundRect">
                <a:avLst>
                  <a:gd name="adj" fmla="val 16667"/>
                </a:avLst>
              </a:prstGeom>
              <a:solidFill>
                <a:srgbClr val="FFCC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118819" name="Rectangle 35"/>
            <p:cNvSpPr>
              <a:spLocks noChangeArrowheads="1"/>
            </p:cNvSpPr>
            <p:nvPr/>
          </p:nvSpPr>
          <p:spPr bwMode="auto">
            <a:xfrm rot="-16200000">
              <a:off x="4267200" y="4724400"/>
              <a:ext cx="457200" cy="1219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CC00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20" name="Oval 36"/>
            <p:cNvSpPr>
              <a:spLocks noChangeArrowheads="1"/>
            </p:cNvSpPr>
            <p:nvPr/>
          </p:nvSpPr>
          <p:spPr bwMode="auto">
            <a:xfrm rot="-16200000">
              <a:off x="4724400" y="5181600"/>
              <a:ext cx="304800" cy="304800"/>
            </a:xfrm>
            <a:prstGeom prst="ellipse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8823" name="Oval 39" descr="20%"/>
            <p:cNvSpPr>
              <a:spLocks noChangeArrowheads="1"/>
            </p:cNvSpPr>
            <p:nvPr/>
          </p:nvSpPr>
          <p:spPr bwMode="auto">
            <a:xfrm rot="-16200000">
              <a:off x="4343400" y="5181600"/>
              <a:ext cx="304800" cy="304800"/>
            </a:xfrm>
            <a:prstGeom prst="ellipse">
              <a:avLst/>
            </a:prstGeom>
            <a:pattFill prst="pct20">
              <a:fgClr>
                <a:srgbClr val="FFCC00">
                  <a:alpha val="50000"/>
                </a:srgbClr>
              </a:fgClr>
              <a:bgClr>
                <a:srgbClr val="FFFFFF">
                  <a:alpha val="50000"/>
                </a:srgbClr>
              </a:bgClr>
            </a:patt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18851" name="Group 67"/>
            <p:cNvGrpSpPr>
              <a:grpSpLocks/>
            </p:cNvGrpSpPr>
            <p:nvPr/>
          </p:nvGrpSpPr>
          <p:grpSpPr bwMode="auto">
            <a:xfrm>
              <a:off x="4648200" y="2362200"/>
              <a:ext cx="457200" cy="1219200"/>
              <a:chOff x="1968" y="1488"/>
              <a:chExt cx="288" cy="768"/>
            </a:xfrm>
          </p:grpSpPr>
          <p:sp>
            <p:nvSpPr>
              <p:cNvPr id="118824" name="Rectangle 40"/>
              <p:cNvSpPr>
                <a:spLocks noChangeArrowheads="1"/>
              </p:cNvSpPr>
              <p:nvPr/>
            </p:nvSpPr>
            <p:spPr bwMode="auto">
              <a:xfrm rot="-10810777">
                <a:off x="1968" y="1488"/>
                <a:ext cx="288" cy="768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CC00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25" name="Oval 41"/>
              <p:cNvSpPr>
                <a:spLocks noChangeArrowheads="1"/>
              </p:cNvSpPr>
              <p:nvPr/>
            </p:nvSpPr>
            <p:spPr bwMode="auto">
              <a:xfrm rot="-10810777">
                <a:off x="2016" y="2015"/>
                <a:ext cx="192" cy="192"/>
              </a:xfrm>
              <a:prstGeom prst="ellipse">
                <a:avLst/>
              </a:prstGeom>
              <a:solidFill>
                <a:srgbClr val="00CC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26" name="Oval 42" descr="5%"/>
              <p:cNvSpPr>
                <a:spLocks noChangeArrowheads="1"/>
              </p:cNvSpPr>
              <p:nvPr/>
            </p:nvSpPr>
            <p:spPr bwMode="auto">
              <a:xfrm rot="-10810777">
                <a:off x="2015" y="1536"/>
                <a:ext cx="192" cy="192"/>
              </a:xfrm>
              <a:prstGeom prst="ellipse">
                <a:avLst/>
              </a:prstGeom>
              <a:pattFill prst="pct5">
                <a:fgClr>
                  <a:srgbClr val="FF0000">
                    <a:alpha val="50000"/>
                  </a:srgbClr>
                </a:fgClr>
                <a:bgClr>
                  <a:srgbClr val="FFFFFF">
                    <a:alpha val="50000"/>
                  </a:srgbClr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27" name="Oval 43" descr="20%"/>
              <p:cNvSpPr>
                <a:spLocks noChangeArrowheads="1"/>
              </p:cNvSpPr>
              <p:nvPr/>
            </p:nvSpPr>
            <p:spPr bwMode="auto">
              <a:xfrm rot="-10810777">
                <a:off x="2016" y="1776"/>
                <a:ext cx="192" cy="192"/>
              </a:xfrm>
              <a:prstGeom prst="ellipse">
                <a:avLst/>
              </a:prstGeom>
              <a:pattFill prst="pct20">
                <a:fgClr>
                  <a:srgbClr val="FFCC00">
                    <a:alpha val="50000"/>
                  </a:srgbClr>
                </a:fgClr>
                <a:bgClr>
                  <a:srgbClr val="FFFFFF">
                    <a:alpha val="50000"/>
                  </a:srgbClr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8852" name="Group 68"/>
            <p:cNvGrpSpPr>
              <a:grpSpLocks/>
            </p:cNvGrpSpPr>
            <p:nvPr/>
          </p:nvGrpSpPr>
          <p:grpSpPr bwMode="auto">
            <a:xfrm>
              <a:off x="4724400" y="2819400"/>
              <a:ext cx="304800" cy="685800"/>
              <a:chOff x="1248" y="1680"/>
              <a:chExt cx="192" cy="432"/>
            </a:xfrm>
          </p:grpSpPr>
          <p:sp>
            <p:nvSpPr>
              <p:cNvPr id="118839" name="Oval 55"/>
              <p:cNvSpPr>
                <a:spLocks noChangeArrowheads="1"/>
              </p:cNvSpPr>
              <p:nvPr/>
            </p:nvSpPr>
            <p:spPr bwMode="auto">
              <a:xfrm rot="-10810777">
                <a:off x="1248" y="1680"/>
                <a:ext cx="192" cy="192"/>
              </a:xfrm>
              <a:prstGeom prst="ellipse">
                <a:avLst/>
              </a:prstGeom>
              <a:solidFill>
                <a:srgbClr val="FFCC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40" name="Oval 56" descr="5%"/>
              <p:cNvSpPr>
                <a:spLocks noChangeArrowheads="1"/>
              </p:cNvSpPr>
              <p:nvPr/>
            </p:nvSpPr>
            <p:spPr bwMode="auto">
              <a:xfrm rot="-10810777">
                <a:off x="1248" y="1920"/>
                <a:ext cx="192" cy="192"/>
              </a:xfrm>
              <a:prstGeom prst="ellipse">
                <a:avLst/>
              </a:prstGeom>
              <a:pattFill prst="pct5">
                <a:fgClr>
                  <a:srgbClr val="00CC00"/>
                </a:fgClr>
                <a:bgClr>
                  <a:srgbClr val="FFFFFF"/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8853" name="Group 69"/>
            <p:cNvGrpSpPr>
              <a:grpSpLocks/>
            </p:cNvGrpSpPr>
            <p:nvPr/>
          </p:nvGrpSpPr>
          <p:grpSpPr bwMode="auto">
            <a:xfrm>
              <a:off x="4724400" y="2438400"/>
              <a:ext cx="304800" cy="1066800"/>
              <a:chOff x="1680" y="1488"/>
              <a:chExt cx="192" cy="672"/>
            </a:xfrm>
          </p:grpSpPr>
          <p:sp>
            <p:nvSpPr>
              <p:cNvPr id="118843" name="Oval 59"/>
              <p:cNvSpPr>
                <a:spLocks noChangeArrowheads="1"/>
              </p:cNvSpPr>
              <p:nvPr/>
            </p:nvSpPr>
            <p:spPr bwMode="auto">
              <a:xfrm rot="-10810777">
                <a:off x="1680" y="1488"/>
                <a:ext cx="192" cy="192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44" name="Oval 60" descr="5%"/>
              <p:cNvSpPr>
                <a:spLocks noChangeArrowheads="1"/>
              </p:cNvSpPr>
              <p:nvPr/>
            </p:nvSpPr>
            <p:spPr bwMode="auto">
              <a:xfrm rot="-10810777">
                <a:off x="1680" y="1728"/>
                <a:ext cx="192" cy="192"/>
              </a:xfrm>
              <a:prstGeom prst="ellipse">
                <a:avLst/>
              </a:prstGeom>
              <a:pattFill prst="pct5">
                <a:fgClr>
                  <a:srgbClr val="FFCC00">
                    <a:alpha val="50000"/>
                  </a:srgbClr>
                </a:fgClr>
                <a:bgClr>
                  <a:srgbClr val="FFFFFF">
                    <a:alpha val="50000"/>
                  </a:srgbClr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45" name="Oval 61" descr="5%"/>
              <p:cNvSpPr>
                <a:spLocks noChangeArrowheads="1"/>
              </p:cNvSpPr>
              <p:nvPr/>
            </p:nvSpPr>
            <p:spPr bwMode="auto">
              <a:xfrm rot="-10810777">
                <a:off x="1680" y="1968"/>
                <a:ext cx="192" cy="192"/>
              </a:xfrm>
              <a:prstGeom prst="ellipse">
                <a:avLst/>
              </a:prstGeom>
              <a:pattFill prst="pct5">
                <a:fgClr>
                  <a:srgbClr val="00CC00"/>
                </a:fgClr>
                <a:bgClr>
                  <a:srgbClr val="FFFFFF"/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118850" name="Group 66"/>
            <p:cNvGrpSpPr>
              <a:grpSpLocks/>
            </p:cNvGrpSpPr>
            <p:nvPr/>
          </p:nvGrpSpPr>
          <p:grpSpPr bwMode="auto">
            <a:xfrm>
              <a:off x="3962400" y="5181600"/>
              <a:ext cx="1066800" cy="304800"/>
              <a:chOff x="1536" y="3264"/>
              <a:chExt cx="672" cy="192"/>
            </a:xfrm>
          </p:grpSpPr>
          <p:sp>
            <p:nvSpPr>
              <p:cNvPr id="118848" name="Oval 64"/>
              <p:cNvSpPr>
                <a:spLocks noChangeArrowheads="1"/>
              </p:cNvSpPr>
              <p:nvPr/>
            </p:nvSpPr>
            <p:spPr bwMode="auto">
              <a:xfrm rot="-16200000">
                <a:off x="1536" y="3264"/>
                <a:ext cx="192" cy="192"/>
              </a:xfrm>
              <a:prstGeom prst="ellipse">
                <a:avLst/>
              </a:prstGeom>
              <a:solidFill>
                <a:srgbClr val="00CC0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18849" name="Oval 65" descr="5%"/>
              <p:cNvSpPr>
                <a:spLocks noChangeArrowheads="1"/>
              </p:cNvSpPr>
              <p:nvPr/>
            </p:nvSpPr>
            <p:spPr bwMode="auto">
              <a:xfrm rot="-16200000">
                <a:off x="2016" y="3264"/>
                <a:ext cx="192" cy="192"/>
              </a:xfrm>
              <a:prstGeom prst="ellipse">
                <a:avLst/>
              </a:prstGeom>
              <a:pattFill prst="pct5">
                <a:fgClr>
                  <a:srgbClr val="FF0000"/>
                </a:fgClr>
                <a:bgClr>
                  <a:srgbClr val="FFFFFF"/>
                </a:bgClr>
              </a:patt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pic>
        <p:nvPicPr>
          <p:cNvPr id="4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0262" y="3375178"/>
            <a:ext cx="4348069" cy="30697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5486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Ring Barrier Logic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2032000" y="2517205"/>
          <a:ext cx="8128000" cy="2375226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43161597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5314870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170912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880050482"/>
                    </a:ext>
                  </a:extLst>
                </a:gridCol>
              </a:tblGrid>
              <a:tr h="1187613"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1</a:t>
                      </a:r>
                      <a:endParaRPr 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2</a:t>
                      </a:r>
                      <a:endParaRPr 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3</a:t>
                      </a:r>
                      <a:endParaRPr lang="en-US" sz="4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dirty="0" smtClean="0"/>
                        <a:t>4</a:t>
                      </a:r>
                      <a:endParaRPr lang="en-US" sz="4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3500506"/>
                  </a:ext>
                </a:extLst>
              </a:tr>
              <a:tr h="1187613"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smtClean="0"/>
                        <a:t>5</a:t>
                      </a:r>
                      <a:endParaRPr lang="en-US" sz="4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smtClean="0"/>
                        <a:t>6</a:t>
                      </a:r>
                      <a:endParaRPr lang="en-US" sz="4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smtClean="0"/>
                        <a:t>7</a:t>
                      </a:r>
                      <a:endParaRPr lang="en-US" sz="4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4400" b="1" dirty="0" smtClean="0"/>
                        <a:t>8</a:t>
                      </a:r>
                      <a:endParaRPr lang="en-US" sz="44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75043147"/>
                  </a:ext>
                </a:extLst>
              </a:tr>
            </a:tbl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6096000" y="2094848"/>
            <a:ext cx="0" cy="321993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838200" y="2900012"/>
            <a:ext cx="97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Ring-1</a:t>
            </a:r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838200" y="4017080"/>
            <a:ext cx="9781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Ring-2</a:t>
            </a:r>
            <a:endParaRPr lang="en-US" sz="2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266092" y="5595815"/>
            <a:ext cx="9487877" cy="6252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10429200" y="5754700"/>
            <a:ext cx="6495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12" name="Line Callout 2 11"/>
          <p:cNvSpPr/>
          <p:nvPr/>
        </p:nvSpPr>
        <p:spPr>
          <a:xfrm>
            <a:off x="7674709" y="1386702"/>
            <a:ext cx="898769" cy="406400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74038"/>
              <a:gd name="adj6" fmla="val -16492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Barrier</a:t>
            </a:r>
            <a:endParaRPr lang="en-US" dirty="0"/>
          </a:p>
        </p:txBody>
      </p:sp>
      <p:sp>
        <p:nvSpPr>
          <p:cNvPr id="27" name="Bent-Up Arrow 26"/>
          <p:cNvSpPr/>
          <p:nvPr/>
        </p:nvSpPr>
        <p:spPr>
          <a:xfrm>
            <a:off x="3230060" y="3854365"/>
            <a:ext cx="681134" cy="580786"/>
          </a:xfrm>
          <a:prstGeom prst="bentUpArrow">
            <a:avLst>
              <a:gd name="adj1" fmla="val 18574"/>
              <a:gd name="adj2" fmla="val 25000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Bent-Up Arrow 27"/>
          <p:cNvSpPr/>
          <p:nvPr/>
        </p:nvSpPr>
        <p:spPr>
          <a:xfrm rot="10800000">
            <a:off x="3233058" y="2863632"/>
            <a:ext cx="681134" cy="580786"/>
          </a:xfrm>
          <a:prstGeom prst="bentUpArrow">
            <a:avLst>
              <a:gd name="adj1" fmla="val 18574"/>
              <a:gd name="adj2" fmla="val 25000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Bent-Up Arrow 28"/>
          <p:cNvSpPr/>
          <p:nvPr/>
        </p:nvSpPr>
        <p:spPr>
          <a:xfrm rot="16200000">
            <a:off x="7240888" y="2840451"/>
            <a:ext cx="681134" cy="580786"/>
          </a:xfrm>
          <a:prstGeom prst="bentUpArrow">
            <a:avLst>
              <a:gd name="adj1" fmla="val 18574"/>
              <a:gd name="adj2" fmla="val 25000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Bent-Up Arrow 29"/>
          <p:cNvSpPr/>
          <p:nvPr/>
        </p:nvSpPr>
        <p:spPr>
          <a:xfrm rot="5400000">
            <a:off x="7346425" y="4007535"/>
            <a:ext cx="681134" cy="580786"/>
          </a:xfrm>
          <a:prstGeom prst="bentUpArrow">
            <a:avLst>
              <a:gd name="adj1" fmla="val 18574"/>
              <a:gd name="adj2" fmla="val 25000"/>
              <a:gd name="adj3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eft Arrow 30"/>
          <p:cNvSpPr/>
          <p:nvPr/>
        </p:nvSpPr>
        <p:spPr>
          <a:xfrm>
            <a:off x="4073214" y="4167299"/>
            <a:ext cx="846697" cy="261257"/>
          </a:xfrm>
          <a:prstGeom prst="leftArrow">
            <a:avLst>
              <a:gd name="adj1" fmla="val 42858"/>
              <a:gd name="adj2" fmla="val 128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Left Arrow 31"/>
          <p:cNvSpPr/>
          <p:nvPr/>
        </p:nvSpPr>
        <p:spPr>
          <a:xfrm rot="10800000">
            <a:off x="4088374" y="3000214"/>
            <a:ext cx="846697" cy="261257"/>
          </a:xfrm>
          <a:prstGeom prst="leftArrow">
            <a:avLst>
              <a:gd name="adj1" fmla="val 42858"/>
              <a:gd name="adj2" fmla="val 128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Left Arrow 32"/>
          <p:cNvSpPr/>
          <p:nvPr/>
        </p:nvSpPr>
        <p:spPr>
          <a:xfrm rot="16200000">
            <a:off x="8280758" y="3004985"/>
            <a:ext cx="846697" cy="261257"/>
          </a:xfrm>
          <a:prstGeom prst="leftArrow">
            <a:avLst>
              <a:gd name="adj1" fmla="val 42858"/>
              <a:gd name="adj2" fmla="val 128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Left Arrow 33"/>
          <p:cNvSpPr/>
          <p:nvPr/>
        </p:nvSpPr>
        <p:spPr>
          <a:xfrm rot="5400000">
            <a:off x="8280758" y="4147085"/>
            <a:ext cx="846697" cy="261257"/>
          </a:xfrm>
          <a:prstGeom prst="leftArrow">
            <a:avLst>
              <a:gd name="adj1" fmla="val 42858"/>
              <a:gd name="adj2" fmla="val 1285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29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Controller - Interface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972" t="6925" r="1541" b="29168"/>
          <a:stretch/>
        </p:blipFill>
        <p:spPr>
          <a:xfrm>
            <a:off x="4338917" y="2241176"/>
            <a:ext cx="4016190" cy="3451412"/>
          </a:xfrm>
          <a:prstGeom prst="rect">
            <a:avLst/>
          </a:prstGeom>
        </p:spPr>
      </p:pic>
      <p:sp>
        <p:nvSpPr>
          <p:cNvPr id="6" name="Line Callout 2 5"/>
          <p:cNvSpPr/>
          <p:nvPr/>
        </p:nvSpPr>
        <p:spPr>
          <a:xfrm>
            <a:off x="9448802" y="1529324"/>
            <a:ext cx="1228164" cy="550488"/>
          </a:xfrm>
          <a:prstGeom prst="borderCallout2">
            <a:avLst>
              <a:gd name="adj1" fmla="val 32083"/>
              <a:gd name="adj2" fmla="val -725"/>
              <a:gd name="adj3" fmla="val 35416"/>
              <a:gd name="adj4" fmla="val -112320"/>
              <a:gd name="adj5" fmla="val 131178"/>
              <a:gd name="adj6" fmla="val -13793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Simulation Time</a:t>
            </a:r>
          </a:p>
        </p:txBody>
      </p:sp>
      <p:sp>
        <p:nvSpPr>
          <p:cNvPr id="49" name="Line Callout 2 48"/>
          <p:cNvSpPr/>
          <p:nvPr/>
        </p:nvSpPr>
        <p:spPr>
          <a:xfrm>
            <a:off x="2214282" y="4272524"/>
            <a:ext cx="1228164" cy="550488"/>
          </a:xfrm>
          <a:prstGeom prst="borderCallout2">
            <a:avLst>
              <a:gd name="adj1" fmla="val 36968"/>
              <a:gd name="adj2" fmla="val 100735"/>
              <a:gd name="adj3" fmla="val 35416"/>
              <a:gd name="adj4" fmla="val 167972"/>
              <a:gd name="adj5" fmla="val -56100"/>
              <a:gd name="adj6" fmla="val 18176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Serving Phases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7360024" y="2241176"/>
            <a:ext cx="788894" cy="26894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4446494" y="3316939"/>
            <a:ext cx="1954305" cy="6633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Line Callout 2 51"/>
          <p:cNvSpPr/>
          <p:nvPr/>
        </p:nvSpPr>
        <p:spPr>
          <a:xfrm>
            <a:off x="2214282" y="1959630"/>
            <a:ext cx="1228164" cy="550488"/>
          </a:xfrm>
          <a:prstGeom prst="borderCallout2">
            <a:avLst>
              <a:gd name="adj1" fmla="val 36968"/>
              <a:gd name="adj2" fmla="val 100735"/>
              <a:gd name="adj3" fmla="val 37045"/>
              <a:gd name="adj4" fmla="val 154833"/>
              <a:gd name="adj5" fmla="val 145834"/>
              <a:gd name="adj6" fmla="val 18103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Phase Current Status</a:t>
            </a:r>
          </a:p>
        </p:txBody>
      </p:sp>
      <p:sp>
        <p:nvSpPr>
          <p:cNvPr id="53" name="Line Callout 2 52"/>
          <p:cNvSpPr/>
          <p:nvPr/>
        </p:nvSpPr>
        <p:spPr>
          <a:xfrm>
            <a:off x="2214282" y="3098145"/>
            <a:ext cx="1228164" cy="550488"/>
          </a:xfrm>
          <a:prstGeom prst="borderCallout2">
            <a:avLst>
              <a:gd name="adj1" fmla="val 36968"/>
              <a:gd name="adj2" fmla="val 100735"/>
              <a:gd name="adj3" fmla="val 37045"/>
              <a:gd name="adj4" fmla="val 154833"/>
              <a:gd name="adj5" fmla="val -17016"/>
              <a:gd name="adj6" fmla="val 178119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Vehicle Calls</a:t>
            </a:r>
          </a:p>
        </p:txBody>
      </p:sp>
      <p:sp>
        <p:nvSpPr>
          <p:cNvPr id="54" name="Line Callout 2 53"/>
          <p:cNvSpPr/>
          <p:nvPr/>
        </p:nvSpPr>
        <p:spPr>
          <a:xfrm>
            <a:off x="9448802" y="3041695"/>
            <a:ext cx="1228164" cy="550488"/>
          </a:xfrm>
          <a:prstGeom prst="borderCallout2">
            <a:avLst>
              <a:gd name="adj1" fmla="val 32083"/>
              <a:gd name="adj2" fmla="val -725"/>
              <a:gd name="adj3" fmla="val 35416"/>
              <a:gd name="adj4" fmla="val -112320"/>
              <a:gd name="adj5" fmla="val 113519"/>
              <a:gd name="adj6" fmla="val -254157"/>
            </a:avLst>
          </a:prstGeom>
          <a:noFill/>
          <a:ln w="28575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tx1"/>
                </a:solidFill>
              </a:rPr>
              <a:t>Gmin</a:t>
            </a:r>
            <a:r>
              <a:rPr lang="en-US" sz="1400" dirty="0">
                <a:solidFill>
                  <a:schemeClr val="tx1"/>
                </a:solidFill>
              </a:rPr>
              <a:t> or Ext Timer</a:t>
            </a:r>
          </a:p>
        </p:txBody>
      </p:sp>
      <p:sp>
        <p:nvSpPr>
          <p:cNvPr id="55" name="Rectangle 54"/>
          <p:cNvSpPr/>
          <p:nvPr/>
        </p:nvSpPr>
        <p:spPr>
          <a:xfrm>
            <a:off x="4495802" y="3574256"/>
            <a:ext cx="1833280" cy="178594"/>
          </a:xfrm>
          <a:prstGeom prst="rect">
            <a:avLst/>
          </a:prstGeom>
          <a:noFill/>
          <a:ln w="1905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FF00"/>
                </a:solidFill>
              </a:ln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495802" y="3777292"/>
            <a:ext cx="1833280" cy="17859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Line Callout 2 56"/>
          <p:cNvSpPr/>
          <p:nvPr/>
        </p:nvSpPr>
        <p:spPr>
          <a:xfrm>
            <a:off x="9448802" y="4278127"/>
            <a:ext cx="1228164" cy="550488"/>
          </a:xfrm>
          <a:prstGeom prst="borderCallout2">
            <a:avLst>
              <a:gd name="adj1" fmla="val 32083"/>
              <a:gd name="adj2" fmla="val -725"/>
              <a:gd name="adj3" fmla="val 35416"/>
              <a:gd name="adj4" fmla="val -112320"/>
              <a:gd name="adj5" fmla="val -74217"/>
              <a:gd name="adj6" fmla="val -254157"/>
            </a:avLst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Max Green</a:t>
            </a:r>
            <a:endParaRPr 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14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Simulation – Basic System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825625"/>
            <a:ext cx="484542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Simulation Resolution: 10 Real Time steps/Simulation Second</a:t>
            </a:r>
          </a:p>
          <a:p>
            <a:r>
              <a:rPr lang="en-US" sz="2000" dirty="0"/>
              <a:t>Normal Traffic Actuated Signal System</a:t>
            </a:r>
          </a:p>
          <a:p>
            <a:r>
              <a:rPr lang="en-US" sz="2000" dirty="0"/>
              <a:t>Trucks enters the network at 00:01:50 (Simulation time), and enters the visible section at 00:01:57.</a:t>
            </a:r>
          </a:p>
          <a:p>
            <a:r>
              <a:rPr lang="en-US" sz="2000" dirty="0"/>
              <a:t>Truck reaches intersection at Red (Phase 2) and spends 18 simulation seconds (180 real seconds) at the intersection.</a:t>
            </a:r>
          </a:p>
          <a:p>
            <a:r>
              <a:rPr lang="en-US" sz="2000" dirty="0"/>
              <a:t>This is due to continuous green extension on phases 4 and 8.</a:t>
            </a:r>
          </a:p>
          <a:p>
            <a:r>
              <a:rPr lang="en-US" sz="2000" b="1" dirty="0"/>
              <a:t>Phase termination Criteria for 4 &amp; 8: Max Out 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7059" y="1825625"/>
            <a:ext cx="5885609" cy="3681785"/>
          </a:xfrm>
          <a:prstGeom prst="rect">
            <a:avLst/>
          </a:prstGeom>
        </p:spPr>
      </p:pic>
      <p:grpSp>
        <p:nvGrpSpPr>
          <p:cNvPr id="21" name="Group 20"/>
          <p:cNvGrpSpPr/>
          <p:nvPr/>
        </p:nvGrpSpPr>
        <p:grpSpPr>
          <a:xfrm rot="15469770">
            <a:off x="9043000" y="2214282"/>
            <a:ext cx="524431" cy="977432"/>
            <a:chOff x="4428568" y="4563035"/>
            <a:chExt cx="524431" cy="977432"/>
          </a:xfrm>
        </p:grpSpPr>
        <p:cxnSp>
          <p:nvCxnSpPr>
            <p:cNvPr id="6" name="Elbow Connector 5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8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 rot="7046103">
            <a:off x="6350120" y="2122497"/>
            <a:ext cx="524431" cy="977432"/>
            <a:chOff x="4428568" y="4563035"/>
            <a:chExt cx="524431" cy="977432"/>
          </a:xfrm>
        </p:grpSpPr>
        <p:cxnSp>
          <p:nvCxnSpPr>
            <p:cNvPr id="23" name="Elbow Connector 22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6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 rot="4714109">
            <a:off x="5968963" y="2915472"/>
            <a:ext cx="524431" cy="977432"/>
            <a:chOff x="4428568" y="4563035"/>
            <a:chExt cx="524431" cy="977432"/>
          </a:xfrm>
        </p:grpSpPr>
        <p:cxnSp>
          <p:nvCxnSpPr>
            <p:cNvPr id="28" name="Elbow Connector 27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Oval 29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4</a:t>
              </a:r>
            </a:p>
          </p:txBody>
        </p:sp>
      </p:grpSp>
      <p:grpSp>
        <p:nvGrpSpPr>
          <p:cNvPr id="32" name="Group 31"/>
          <p:cNvGrpSpPr/>
          <p:nvPr/>
        </p:nvGrpSpPr>
        <p:grpSpPr>
          <a:xfrm rot="17646207">
            <a:off x="8586691" y="3023078"/>
            <a:ext cx="524431" cy="977432"/>
            <a:chOff x="4428568" y="4563035"/>
            <a:chExt cx="524431" cy="977432"/>
          </a:xfrm>
        </p:grpSpPr>
        <p:cxnSp>
          <p:nvCxnSpPr>
            <p:cNvPr id="33" name="Elbow Connector 32"/>
            <p:cNvCxnSpPr/>
            <p:nvPr/>
          </p:nvCxnSpPr>
          <p:spPr>
            <a:xfrm rot="16200000" flipV="1">
              <a:off x="4195486" y="4849908"/>
              <a:ext cx="672350" cy="206185"/>
            </a:xfrm>
            <a:prstGeom prst="bentConnector3">
              <a:avLst>
                <a:gd name="adj1" fmla="val 100667"/>
              </a:avLst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flipV="1">
              <a:off x="4840941" y="4563035"/>
              <a:ext cx="0" cy="735106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4504765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6" name="Oval 35"/>
            <p:cNvSpPr/>
            <p:nvPr/>
          </p:nvSpPr>
          <p:spPr>
            <a:xfrm>
              <a:off x="4728882" y="5310465"/>
              <a:ext cx="224117" cy="230002"/>
            </a:xfrm>
            <a:prstGeom prst="ellipse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7402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60DC91-DFB6-47EC-A7AA-0A287FEBDD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2" r="3670"/>
          <a:stretch/>
        </p:blipFill>
        <p:spPr>
          <a:xfrm>
            <a:off x="232245" y="1742966"/>
            <a:ext cx="7021902" cy="48902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Rounded Rectangle 12">
            <a:extLst>
              <a:ext uri="{FF2B5EF4-FFF2-40B4-BE49-F238E27FC236}">
                <a16:creationId xmlns:a16="http://schemas.microsoft.com/office/drawing/2014/main" id="{D5DA05D8-835C-4C57-9FA5-2D3FB3F11061}"/>
              </a:ext>
            </a:extLst>
          </p:cNvPr>
          <p:cNvSpPr/>
          <p:nvPr/>
        </p:nvSpPr>
        <p:spPr bwMode="auto">
          <a:xfrm>
            <a:off x="7593165" y="4632192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Pedestrian to Vehicle</a:t>
            </a:r>
          </a:p>
        </p:txBody>
      </p:sp>
      <p:sp>
        <p:nvSpPr>
          <p:cNvPr id="5" name="Rounded Rectangle 15">
            <a:extLst>
              <a:ext uri="{FF2B5EF4-FFF2-40B4-BE49-F238E27FC236}">
                <a16:creationId xmlns:a16="http://schemas.microsoft.com/office/drawing/2014/main" id="{7B707C6D-C223-43DF-99E7-37DF1D4FDFEF}"/>
              </a:ext>
            </a:extLst>
          </p:cNvPr>
          <p:cNvSpPr/>
          <p:nvPr/>
        </p:nvSpPr>
        <p:spPr bwMode="auto">
          <a:xfrm>
            <a:off x="9974767" y="3278915"/>
            <a:ext cx="204258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Vehicle to Vehicle</a:t>
            </a:r>
          </a:p>
        </p:txBody>
      </p:sp>
      <p:sp>
        <p:nvSpPr>
          <p:cNvPr id="7" name="Rounded Rectangle 12">
            <a:extLst>
              <a:ext uri="{FF2B5EF4-FFF2-40B4-BE49-F238E27FC236}">
                <a16:creationId xmlns:a16="http://schemas.microsoft.com/office/drawing/2014/main" id="{25FF3295-3051-4DF6-8820-31721E4DC076}"/>
              </a:ext>
            </a:extLst>
          </p:cNvPr>
          <p:cNvSpPr/>
          <p:nvPr/>
        </p:nvSpPr>
        <p:spPr bwMode="auto">
          <a:xfrm>
            <a:off x="9974767" y="4632192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Pedestrian to Infrastructure</a:t>
            </a:r>
          </a:p>
        </p:txBody>
      </p:sp>
      <p:sp>
        <p:nvSpPr>
          <p:cNvPr id="8" name="Rounded Rectangle 12">
            <a:extLst>
              <a:ext uri="{FF2B5EF4-FFF2-40B4-BE49-F238E27FC236}">
                <a16:creationId xmlns:a16="http://schemas.microsoft.com/office/drawing/2014/main" id="{0A518C41-E90F-4AFF-B7DB-27A85C2CB704}"/>
              </a:ext>
            </a:extLst>
          </p:cNvPr>
          <p:cNvSpPr/>
          <p:nvPr/>
        </p:nvSpPr>
        <p:spPr bwMode="auto">
          <a:xfrm>
            <a:off x="7593165" y="3278915"/>
            <a:ext cx="2055043" cy="1102686"/>
          </a:xfrm>
          <a:prstGeom prst="roundRect">
            <a:avLst>
              <a:gd name="adj" fmla="val 10368"/>
            </a:avLst>
          </a:prstGeom>
          <a:solidFill>
            <a:srgbClr val="EC881B"/>
          </a:solidFill>
          <a:ln w="25400" cap="flat" cmpd="sng" algn="ctr">
            <a:solidFill>
              <a:schemeClr val="bg1"/>
            </a:solidFill>
            <a:prstDash val="soli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b="1" kern="0" dirty="0">
                <a:solidFill>
                  <a:prstClr val="white"/>
                </a:solidFill>
                <a:cs typeface="Arial" panose="020B0604020202020204" pitchFamily="34" charset="0"/>
              </a:rPr>
              <a:t>Vehicle to Infrastructure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D24BAB7-F582-428F-B708-08079923A8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2918" y="351090"/>
            <a:ext cx="10515600" cy="1325563"/>
          </a:xfrm>
        </p:spPr>
        <p:txBody>
          <a:bodyPr/>
          <a:lstStyle/>
          <a:p>
            <a:r>
              <a:rPr lang="en-US" dirty="0"/>
              <a:t>Connected Vehicle Environment</a:t>
            </a:r>
          </a:p>
        </p:txBody>
      </p:sp>
    </p:spTree>
    <p:extLst>
      <p:ext uri="{BB962C8B-B14F-4D97-AF65-F5344CB8AC3E}">
        <p14:creationId xmlns:p14="http://schemas.microsoft.com/office/powerpoint/2010/main" val="231594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637</Words>
  <Application>Microsoft Office PowerPoint</Application>
  <PresentationFormat>Widescreen</PresentationFormat>
  <Paragraphs>154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Helvetica</vt:lpstr>
      <vt:lpstr>Times New Roman</vt:lpstr>
      <vt:lpstr>Verdana</vt:lpstr>
      <vt:lpstr>Office Theme</vt:lpstr>
      <vt:lpstr>Multi Modal Intelligent Traffic Control in a Connected Vehicle Environment</vt:lpstr>
      <vt:lpstr>PowerPoint Presentation</vt:lpstr>
      <vt:lpstr>PowerPoint Presentation</vt:lpstr>
      <vt:lpstr>Road Intersection Terminology</vt:lpstr>
      <vt:lpstr>Signal Control</vt:lpstr>
      <vt:lpstr>Ring Barrier Logic</vt:lpstr>
      <vt:lpstr>Signal Controller - Interface</vt:lpstr>
      <vt:lpstr>System Simulation – Basic System</vt:lpstr>
      <vt:lpstr>Connected Vehicle Environment</vt:lpstr>
      <vt:lpstr>Connected Vehicle Messages</vt:lpstr>
      <vt:lpstr>System Simulation – Freight Signal Priority</vt:lpstr>
      <vt:lpstr>PowerPoint Presentation</vt:lpstr>
      <vt:lpstr>Simulation Platform Architecture</vt:lpstr>
      <vt:lpstr>Arizona Connected Vehicle Test Bed</vt:lpstr>
      <vt:lpstr>PowerPoint Presentation</vt:lpstr>
    </vt:vector>
  </TitlesOfParts>
  <Company>University of Arizona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Altekar, Niraj Vasant - (nvaltekar)</dc:creator>
  <cp:lastModifiedBy>Altekar, Niraj Vasant - (nvaltekar)</cp:lastModifiedBy>
  <cp:revision>47</cp:revision>
  <dcterms:created xsi:type="dcterms:W3CDTF">2017-10-13T22:52:36Z</dcterms:created>
  <dcterms:modified xsi:type="dcterms:W3CDTF">2019-05-17T18:43:19Z</dcterms:modified>
</cp:coreProperties>
</file>

<file path=docProps/thumbnail.jpeg>
</file>